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83" r:id="rId3"/>
    <p:sldId id="267" r:id="rId4"/>
    <p:sldId id="278" r:id="rId5"/>
    <p:sldId id="272" r:id="rId6"/>
    <p:sldId id="268" r:id="rId7"/>
    <p:sldId id="266" r:id="rId8"/>
    <p:sldId id="269" r:id="rId9"/>
    <p:sldId id="270" r:id="rId10"/>
    <p:sldId id="264" r:id="rId11"/>
    <p:sldId id="286" r:id="rId12"/>
    <p:sldId id="258" r:id="rId13"/>
    <p:sldId id="260" r:id="rId14"/>
    <p:sldId id="263" r:id="rId15"/>
    <p:sldId id="271" r:id="rId16"/>
    <p:sldId id="284" r:id="rId17"/>
    <p:sldId id="273" r:id="rId18"/>
    <p:sldId id="287" r:id="rId19"/>
    <p:sldId id="282" r:id="rId20"/>
    <p:sldId id="275" r:id="rId21"/>
    <p:sldId id="279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E:\KGS\county_summaries_AUTHORIZED_ACRES_AUTH_AF_GRAPH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KGS\county_summaries_AUTHORIZED_ACRES_AUTH_AF_GRAPH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E:\county_summaries_with_jans_calc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1250000000000003"/>
          <c:y val="0.1923104403616217"/>
          <c:w val="0.81388888888888944"/>
          <c:h val="0.64767096821230674"/>
        </c:manualLayout>
      </c:layout>
      <c:pie3DChart>
        <c:varyColors val="1"/>
        <c:ser>
          <c:idx val="0"/>
          <c:order val="0"/>
          <c:tx>
            <c:v>AUTHORIZED ACRE FEET</c:v>
          </c:tx>
          <c:spPr>
            <a:solidFill>
              <a:srgbClr val="5AEC20"/>
            </a:solidFill>
          </c:spPr>
          <c:dPt>
            <c:idx val="2"/>
            <c:explosion val="4"/>
            <c:spPr>
              <a:solidFill>
                <a:srgbClr val="79A9EF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43104324576250397"/>
                  <c:y val="0.45152972726235346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  <a:latin typeface="Calibri" pitchFamily="34" charset="0"/>
                      </a:rPr>
                      <a:t>DOMESTIC
.0013%</a:t>
                    </a:r>
                  </a:p>
                  <a:p>
                    <a:r>
                      <a:rPr lang="en-US" sz="2000" b="1" dirty="0">
                        <a:solidFill>
                          <a:schemeClr val="bg1"/>
                        </a:solidFill>
                        <a:latin typeface="Calibri" pitchFamily="34" charset="0"/>
                      </a:rPr>
                      <a:t>8.89 AF</a:t>
                    </a:r>
                    <a:endParaRPr lang="en-US" b="1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39138813255819682"/>
                  <c:y val="0.1784820647419074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  <a:latin typeface="Calibri" pitchFamily="34" charset="0"/>
                      </a:rPr>
                      <a:t>INDUSTRIAL
.0432%</a:t>
                    </a:r>
                  </a:p>
                  <a:p>
                    <a:r>
                      <a:rPr lang="en-US" sz="2000" b="1" dirty="0">
                        <a:solidFill>
                          <a:schemeClr val="bg1"/>
                        </a:solidFill>
                        <a:latin typeface="Calibri" pitchFamily="34" charset="0"/>
                      </a:rPr>
                      <a:t>301.91 AF</a:t>
                    </a:r>
                    <a:endParaRPr lang="en-US" b="1" dirty="0"/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6.7921664581646959E-2"/>
                  <c:y val="-0.3224757503138199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  <a:latin typeface="Calibri" pitchFamily="34" charset="0"/>
                      </a:rPr>
                      <a:t>IRRIGATION
97.4453%</a:t>
                    </a:r>
                  </a:p>
                  <a:p>
                    <a:r>
                      <a:rPr lang="en-US" sz="2000" b="1" dirty="0">
                        <a:solidFill>
                          <a:schemeClr val="bg1"/>
                        </a:solidFill>
                        <a:latin typeface="Calibri" pitchFamily="34" charset="0"/>
                      </a:rPr>
                      <a:t>681,134.1 AF</a:t>
                    </a:r>
                    <a:endParaRPr lang="en-US" b="1" dirty="0"/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-0.13314936100277194"/>
                  <c:y val="2.205865571151436E-3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  <a:latin typeface="Calibri" pitchFamily="34" charset="0"/>
                      </a:rPr>
                      <a:t>MUNICIPAL
.7393%</a:t>
                    </a:r>
                  </a:p>
                  <a:p>
                    <a:r>
                      <a:rPr lang="en-US" sz="2000" b="1" dirty="0" smtClean="0">
                        <a:solidFill>
                          <a:schemeClr val="bg1"/>
                        </a:solidFill>
                        <a:latin typeface="Calibri" pitchFamily="34" charset="0"/>
                      </a:rPr>
                      <a:t>5,167.49 </a:t>
                    </a:r>
                    <a:r>
                      <a:rPr lang="en-US" sz="2000" b="1" dirty="0">
                        <a:solidFill>
                          <a:schemeClr val="bg1"/>
                        </a:solidFill>
                        <a:latin typeface="Calibri" pitchFamily="34" charset="0"/>
                      </a:rPr>
                      <a:t>AF</a:t>
                    </a:r>
                    <a:endParaRPr lang="en-US" b="1" dirty="0"/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-0.32144651311109507"/>
                  <c:y val="0.20615923009623818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  <a:latin typeface="Calibri" pitchFamily="34" charset="0"/>
                      </a:rPr>
                      <a:t>RECREATION
.0803%</a:t>
                    </a:r>
                  </a:p>
                  <a:p>
                    <a:r>
                      <a:rPr lang="en-US" sz="2000" b="1" dirty="0">
                        <a:solidFill>
                          <a:schemeClr val="bg1"/>
                        </a:solidFill>
                        <a:latin typeface="Calibri" pitchFamily="34" charset="0"/>
                      </a:rPr>
                      <a:t>561 AF</a:t>
                    </a:r>
                    <a:endParaRPr lang="en-US" b="1" dirty="0"/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0.20971496553585026"/>
                  <c:y val="2.205865571151436E-3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  <a:latin typeface="Calibri" pitchFamily="34" charset="0"/>
                      </a:rPr>
                      <a:t>STOCKWATER
1.6614%</a:t>
                    </a:r>
                  </a:p>
                  <a:p>
                    <a:r>
                      <a:rPr lang="en-US" sz="2000" b="1" dirty="0" smtClean="0">
                        <a:solidFill>
                          <a:schemeClr val="bg1"/>
                        </a:solidFill>
                        <a:latin typeface="Calibri" pitchFamily="34" charset="0"/>
                      </a:rPr>
                      <a:t>11,613.13 </a:t>
                    </a:r>
                    <a:r>
                      <a:rPr lang="en-US" sz="2000" b="1" dirty="0">
                        <a:solidFill>
                          <a:schemeClr val="bg1"/>
                        </a:solidFill>
                        <a:latin typeface="Calibri" pitchFamily="34" charset="0"/>
                      </a:rPr>
                      <a:t>AF</a:t>
                    </a:r>
                    <a:endParaRPr lang="en-US" b="1" dirty="0"/>
                  </a:p>
                </c:rich>
              </c:tx>
              <c:showCatName val="1"/>
              <c:showPercent val="1"/>
            </c:dLbl>
            <c:dLbl>
              <c:idx val="6"/>
              <c:layout>
                <c:manualLayout>
                  <c:x val="0.40695292761302032"/>
                  <c:y val="0.45122769979839478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>
                        <a:solidFill>
                          <a:schemeClr val="bg1"/>
                        </a:solidFill>
                        <a:latin typeface="Calibri" pitchFamily="34" charset="0"/>
                      </a:rPr>
                      <a:t>OTHER
.0293%</a:t>
                    </a:r>
                  </a:p>
                  <a:p>
                    <a:r>
                      <a:rPr lang="en-US" sz="2000" b="1" dirty="0">
                        <a:solidFill>
                          <a:schemeClr val="bg1"/>
                        </a:solidFill>
                        <a:latin typeface="Calibri" pitchFamily="34" charset="0"/>
                      </a:rPr>
                      <a:t>204.6 AF</a:t>
                    </a:r>
                    <a:endParaRPr lang="en-US" b="1" dirty="0"/>
                  </a:p>
                </c:rich>
              </c:tx>
              <c:showCatName val="1"/>
              <c:showPercent val="1"/>
            </c:dLbl>
            <c:showCatName val="1"/>
            <c:showPercent val="1"/>
          </c:dLbls>
          <c:cat>
            <c:strRef>
              <c:f>'AUTH AF GMD1'!$C$10:$I$10</c:f>
              <c:strCache>
                <c:ptCount val="7"/>
                <c:pt idx="0">
                  <c:v>DOMESTIC</c:v>
                </c:pt>
                <c:pt idx="1">
                  <c:v>INDUSTRIAL</c:v>
                </c:pt>
                <c:pt idx="2">
                  <c:v>IRRIGATION</c:v>
                </c:pt>
                <c:pt idx="3">
                  <c:v>MUNICIPAL</c:v>
                </c:pt>
                <c:pt idx="4">
                  <c:v>RECREATION</c:v>
                </c:pt>
                <c:pt idx="5">
                  <c:v>STOCKWATER</c:v>
                </c:pt>
                <c:pt idx="6">
                  <c:v>OTHER</c:v>
                </c:pt>
              </c:strCache>
            </c:strRef>
          </c:cat>
          <c:val>
            <c:numRef>
              <c:f>'AUTH AF GMD1'!$C$9:$I$9</c:f>
              <c:numCache>
                <c:formatCode>0.000</c:formatCode>
                <c:ptCount val="7"/>
                <c:pt idx="0">
                  <c:v>8.89</c:v>
                </c:pt>
                <c:pt idx="1">
                  <c:v>301.91000000000003</c:v>
                </c:pt>
                <c:pt idx="2">
                  <c:v>681134.1</c:v>
                </c:pt>
                <c:pt idx="3">
                  <c:v>5167.49</c:v>
                </c:pt>
                <c:pt idx="4">
                  <c:v>561</c:v>
                </c:pt>
                <c:pt idx="5">
                  <c:v>11613.130000000006</c:v>
                </c:pt>
                <c:pt idx="6">
                  <c:v>204.6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spPr>
    <a:solidFill>
      <a:srgbClr val="F5F593"/>
    </a:solidFill>
    <a:ln w="9525" cap="rnd" cmpd="sng" algn="ctr">
      <a:solidFill>
        <a:schemeClr val="accent1"/>
      </a:solidFill>
      <a:prstDash val="solid"/>
    </a:ln>
    <a:effectLst>
      <a:outerShdw blurRad="50800" dist="25400" dir="5400000" rotWithShape="0">
        <a:srgbClr val="000000">
          <a:alpha val="55000"/>
        </a:srgbClr>
      </a:outerShd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35834937299504238"/>
          <c:y val="0.12688497271174437"/>
          <c:w val="0.62788871877126462"/>
          <c:h val="0.789843561221514"/>
        </c:manualLayout>
      </c:layout>
      <c:barChart>
        <c:barDir val="col"/>
        <c:grouping val="clustered"/>
        <c:ser>
          <c:idx val="0"/>
          <c:order val="0"/>
          <c:tx>
            <c:v>ACRE FEET</c:v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spPr>
              <a:solidFill>
                <a:srgbClr val="3366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spPr>
              <a:solidFill>
                <a:srgbClr val="3DF54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cat>
            <c:strRef>
              <c:f>'AUTH VS ACTAUL AF GMD1'!$B$52:$B$53</c:f>
              <c:strCache>
                <c:ptCount val="2"/>
                <c:pt idx="0">
                  <c:v>TOTAL ACRE FT AUTHORIZED IN GMD1</c:v>
                </c:pt>
                <c:pt idx="1">
                  <c:v>AVERAGE ACTUAL ACRE FT USED 2007 - 2011</c:v>
                </c:pt>
              </c:strCache>
            </c:strRef>
          </c:cat>
          <c:val>
            <c:numRef>
              <c:f>'AUTH VS ACTAUL AF GMD1'!$B$51:$C$51</c:f>
              <c:numCache>
                <c:formatCode>General</c:formatCode>
                <c:ptCount val="2"/>
                <c:pt idx="0">
                  <c:v>698991.12</c:v>
                </c:pt>
                <c:pt idx="1">
                  <c:v>200227.576</c:v>
                </c:pt>
              </c:numCache>
            </c:numRef>
          </c:val>
        </c:ser>
        <c:dLbls/>
        <c:gapWidth val="75"/>
        <c:overlap val="40"/>
        <c:axId val="54405376"/>
        <c:axId val="54407168"/>
      </c:barChart>
      <c:catAx>
        <c:axId val="544053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>
                <a:solidFill>
                  <a:schemeClr val="tx1"/>
                </a:solidFill>
              </a:defRPr>
            </a:pPr>
            <a:endParaRPr lang="en-US"/>
          </a:p>
        </c:txPr>
        <c:crossAx val="54407168"/>
        <c:crosses val="autoZero"/>
        <c:auto val="1"/>
        <c:lblAlgn val="ctr"/>
        <c:lblOffset val="100"/>
      </c:catAx>
      <c:valAx>
        <c:axId val="54407168"/>
        <c:scaling>
          <c:orientation val="minMax"/>
        </c:scaling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majorTickMark val="none"/>
        <c:tickLblPos val="nextTo"/>
        <c:txPr>
          <a:bodyPr/>
          <a:lstStyle/>
          <a:p>
            <a:pPr>
              <a:defRPr sz="2400">
                <a:solidFill>
                  <a:schemeClr val="tx1"/>
                </a:solidFill>
              </a:defRPr>
            </a:pPr>
            <a:endParaRPr lang="en-US"/>
          </a:p>
        </c:txPr>
        <c:crossAx val="54405376"/>
        <c:crosses val="autoZero"/>
        <c:crossBetween val="between"/>
      </c:valAx>
      <c:spPr>
        <a:solidFill>
          <a:srgbClr val="FFFFA3"/>
        </a:solidFill>
      </c:spPr>
    </c:plotArea>
    <c:plotVisOnly val="1"/>
    <c:dispBlanksAs val="gap"/>
  </c:chart>
  <c:spPr>
    <a:solidFill>
      <a:srgbClr val="F5F593"/>
    </a:solidFill>
    <a:ln w="57150">
      <a:solidFill>
        <a:schemeClr val="tx1"/>
      </a:solidFill>
    </a:ln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400" b="1">
          <a:solidFill>
            <a:schemeClr val="bg1"/>
          </a:solidFill>
          <a:latin typeface="Calibri" pitchFamily="34" charset="0"/>
        </a:defRPr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44120267144824726"/>
          <c:y val="4.5641153529792214E-2"/>
          <c:w val="0.55879732855175279"/>
          <c:h val="0.5729168031785361"/>
        </c:manualLayout>
      </c:layout>
      <c:barChart>
        <c:barDir val="col"/>
        <c:grouping val="clustered"/>
        <c:ser>
          <c:idx val="0"/>
          <c:order val="0"/>
          <c:tx>
            <c:v>DISTRICT ACRES</c:v>
          </c:tx>
          <c:spPr>
            <a:solidFill>
              <a:srgbClr val="3578FD"/>
            </a:solidFill>
            <a:ln>
              <a:solidFill>
                <a:schemeClr val="tx1">
                  <a:alpha val="93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spPr>
              <a:solidFill>
                <a:srgbClr val="3578FD"/>
              </a:solidFill>
              <a:ln>
                <a:solidFill>
                  <a:schemeClr val="tx1">
                    <a:alpha val="93000"/>
                  </a:schemeClr>
                </a:solidFill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"/>
            <c:spPr>
              <a:solidFill>
                <a:srgbClr val="FF0000"/>
              </a:solidFill>
              <a:ln>
                <a:solidFill>
                  <a:schemeClr val="tx1">
                    <a:alpha val="93000"/>
                  </a:schemeClr>
                </a:solidFill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cat>
            <c:strRef>
              <c:f>'all counties'!$J$67:$J$68</c:f>
              <c:strCache>
                <c:ptCount val="2"/>
                <c:pt idx="0">
                  <c:v>AUTHORIZED ACRES FOR DISTRICT</c:v>
                </c:pt>
                <c:pt idx="1">
                  <c:v>AVERAGE ACRES IRRIGATED FOR DISTRICT 2007 - 2011</c:v>
                </c:pt>
              </c:strCache>
            </c:strRef>
          </c:cat>
          <c:val>
            <c:numRef>
              <c:f>'all counties'!$I$67:$I$68</c:f>
              <c:numCache>
                <c:formatCode>#,##0.00</c:formatCode>
                <c:ptCount val="2"/>
                <c:pt idx="0">
                  <c:v>425052.98000000021</c:v>
                </c:pt>
                <c:pt idx="1">
                  <c:v>205481.2</c:v>
                </c:pt>
              </c:numCache>
            </c:numRef>
          </c:val>
        </c:ser>
        <c:dLbls/>
        <c:gapWidth val="75"/>
        <c:overlap val="40"/>
        <c:axId val="54436992"/>
        <c:axId val="54438528"/>
      </c:barChart>
      <c:catAx>
        <c:axId val="5443699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000">
                <a:solidFill>
                  <a:schemeClr val="tx1"/>
                </a:solidFill>
              </a:defRPr>
            </a:pPr>
            <a:endParaRPr lang="en-US"/>
          </a:p>
        </c:txPr>
        <c:crossAx val="54438528"/>
        <c:crosses val="autoZero"/>
        <c:auto val="1"/>
        <c:lblAlgn val="ctr"/>
        <c:lblOffset val="100"/>
      </c:catAx>
      <c:valAx>
        <c:axId val="54438528"/>
        <c:scaling>
          <c:orientation val="minMax"/>
        </c:scaling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0" sourceLinked="1"/>
        <c:majorTickMark val="none"/>
        <c:tickLblPos val="nextTo"/>
        <c:txPr>
          <a:bodyPr/>
          <a:lstStyle/>
          <a:p>
            <a:pPr>
              <a:defRPr sz="2400">
                <a:solidFill>
                  <a:schemeClr val="tx1"/>
                </a:solidFill>
              </a:defRPr>
            </a:pPr>
            <a:endParaRPr lang="en-US"/>
          </a:p>
        </c:txPr>
        <c:crossAx val="54436992"/>
        <c:crosses val="autoZero"/>
        <c:crossBetween val="between"/>
      </c:valAx>
      <c:spPr>
        <a:solidFill>
          <a:srgbClr val="FFFFA3"/>
        </a:solidFill>
      </c:spPr>
    </c:plotArea>
    <c:plotVisOnly val="1"/>
    <c:dispBlanksAs val="gap"/>
  </c:chart>
  <c:spPr>
    <a:solidFill>
      <a:srgbClr val="FFFFA3"/>
    </a:solidFill>
    <a:ln w="57150">
      <a:solidFill>
        <a:schemeClr val="tx1"/>
      </a:solidFill>
    </a:ln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800" b="1" i="0">
          <a:solidFill>
            <a:schemeClr val="bg1"/>
          </a:solidFill>
          <a:latin typeface="Calibri" pitchFamily="34" charset="0"/>
        </a:defRPr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0"/>
      <c:hPercent val="25"/>
      <c:rotY val="0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gradFill rotWithShape="0">
          <a:gsLst>
            <a:gs pos="0">
              <a:srgbClr val="FF8080"/>
            </a:gs>
            <a:gs pos="100000">
              <a:srgbClr val="FFFFFF">
                <a:gamma/>
                <a:tint val="39216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spPr>
        <a:gradFill rotWithShape="0">
          <a:gsLst>
            <a:gs pos="0">
              <a:srgbClr val="FF8080"/>
            </a:gs>
            <a:gs pos="100000">
              <a:srgbClr val="FFFFFF">
                <a:gamma/>
                <a:tint val="39216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4883303411131073E-2"/>
          <c:y val="0.24064171122994649"/>
          <c:w val="0.955116696588869"/>
          <c:h val="0.57754010695187163"/>
        </c:manualLayout>
      </c:layout>
      <c:bar3D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RATE OF CHANGE</c:v>
                </c:pt>
              </c:strCache>
            </c:strRef>
          </c:tx>
          <c:spPr>
            <a:solidFill>
              <a:srgbClr val="0000FF"/>
            </a:solidFill>
            <a:ln w="20248">
              <a:solidFill>
                <a:srgbClr val="000000"/>
              </a:solidFill>
              <a:prstDash val="solid"/>
            </a:ln>
          </c:spPr>
          <c:dLbls>
            <c:dLbl>
              <c:idx val="3"/>
              <c:layout>
                <c:manualLayout>
                  <c:x val="2.9850746268656448E-3"/>
                  <c:y val="-2.8169014084507043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4.9295220139736085E-2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-1.7605633802816902E-2"/>
                </c:manualLayout>
              </c:layout>
              <c:showVal val="1"/>
            </c:dLbl>
            <c:dLbl>
              <c:idx val="8"/>
              <c:layout>
                <c:manualLayout>
                  <c:x val="-2.9850746268656721E-3"/>
                  <c:y val="-4.2253521126760597E-2"/>
                </c:manualLayout>
              </c:layout>
              <c:showVal val="1"/>
            </c:dLbl>
            <c:dLbl>
              <c:idx val="9"/>
              <c:layout>
                <c:manualLayout>
                  <c:x val="-4.4776119402985086E-3"/>
                  <c:y val="-2.4647887323943733E-2"/>
                </c:manualLayout>
              </c:layout>
              <c:showVal val="1"/>
            </c:dLbl>
            <c:dLbl>
              <c:idx val="10"/>
              <c:layout>
                <c:manualLayout>
                  <c:x val="-5.9701492537313442E-3"/>
                  <c:y val="-4.9295497393811706E-2"/>
                </c:manualLayout>
              </c:layout>
              <c:showVal val="1"/>
            </c:dLbl>
            <c:dLbl>
              <c:idx val="12"/>
              <c:layout>
                <c:manualLayout>
                  <c:x val="1.4925373134328361E-3"/>
                  <c:y val="-4.5774093379172674E-2"/>
                </c:manualLayout>
              </c:layout>
              <c:showVal val="1"/>
            </c:dLbl>
            <c:dLbl>
              <c:idx val="14"/>
              <c:layout>
                <c:manualLayout>
                  <c:x val="4.4774944176755116E-3"/>
                  <c:y val="-5.2816624154375096E-2"/>
                </c:manualLayout>
              </c:layout>
              <c:showVal val="1"/>
            </c:dLbl>
            <c:spPr>
              <a:noFill/>
              <a:ln w="40497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Calibri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numRef>
              <c:f>Sheet1!$B$1:$S$1</c:f>
              <c:numCache>
                <c:formatCode>General</c:formatCode>
                <c:ptCount val="18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Sheet1!$B$3:$S$3</c:f>
              <c:numCache>
                <c:formatCode>General</c:formatCode>
                <c:ptCount val="18"/>
                <c:pt idx="0">
                  <c:v>9.0000000000000011E-2</c:v>
                </c:pt>
                <c:pt idx="1">
                  <c:v>0.53</c:v>
                </c:pt>
                <c:pt idx="2">
                  <c:v>-0.56999999999999995</c:v>
                </c:pt>
                <c:pt idx="3">
                  <c:v>-0.38000000000000006</c:v>
                </c:pt>
                <c:pt idx="4">
                  <c:v>-0.44</c:v>
                </c:pt>
                <c:pt idx="5">
                  <c:v>-0.7400000000000001</c:v>
                </c:pt>
                <c:pt idx="6">
                  <c:v>-1.37</c:v>
                </c:pt>
                <c:pt idx="7">
                  <c:v>-0.89</c:v>
                </c:pt>
                <c:pt idx="8">
                  <c:v>0.24000000000000002</c:v>
                </c:pt>
                <c:pt idx="9">
                  <c:v>-0.29000000000000004</c:v>
                </c:pt>
                <c:pt idx="10">
                  <c:v>-0.73000000000000009</c:v>
                </c:pt>
                <c:pt idx="11">
                  <c:v>-1.1499999999999997</c:v>
                </c:pt>
                <c:pt idx="12">
                  <c:v>-0.29000000000000004</c:v>
                </c:pt>
                <c:pt idx="13">
                  <c:v>-0.43000000000000005</c:v>
                </c:pt>
                <c:pt idx="14">
                  <c:v>-0.72000000000000008</c:v>
                </c:pt>
                <c:pt idx="15">
                  <c:v>-1.49</c:v>
                </c:pt>
                <c:pt idx="16">
                  <c:v>-1.54</c:v>
                </c:pt>
                <c:pt idx="17">
                  <c:v>-0.8</c:v>
                </c:pt>
              </c:numCache>
            </c:numRef>
          </c:val>
          <c:shape val="cylinder"/>
        </c:ser>
        <c:dLbls/>
        <c:gapDepth val="0"/>
        <c:shape val="box"/>
        <c:axId val="56051200"/>
        <c:axId val="58011648"/>
        <c:axId val="0"/>
      </c:bar3DChart>
      <c:catAx>
        <c:axId val="56051200"/>
        <c:scaling>
          <c:orientation val="minMax"/>
        </c:scaling>
        <c:axPos val="b"/>
        <c:numFmt formatCode="General" sourceLinked="1"/>
        <c:tickLblPos val="low"/>
        <c:spPr>
          <a:ln w="506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</a:defRPr>
            </a:pPr>
            <a:endParaRPr lang="en-US"/>
          </a:p>
        </c:txPr>
        <c:crossAx val="58011648"/>
        <c:crosses val="autoZero"/>
        <c:auto val="1"/>
        <c:lblAlgn val="ctr"/>
        <c:lblOffset val="100"/>
        <c:tickLblSkip val="2"/>
        <c:tickMarkSkip val="1"/>
      </c:catAx>
      <c:valAx>
        <c:axId val="58011648"/>
        <c:scaling>
          <c:orientation val="minMax"/>
        </c:scaling>
        <c:axPos val="l"/>
        <c:majorGridlines>
          <c:spPr>
            <a:ln w="5062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506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</a:defRPr>
            </a:pPr>
            <a:endParaRPr lang="en-US"/>
          </a:p>
        </c:txPr>
        <c:crossAx val="56051200"/>
        <c:crosses val="autoZero"/>
        <c:crossBetween val="between"/>
      </c:valAx>
      <c:spPr>
        <a:noFill/>
        <a:ln w="40497">
          <a:noFill/>
        </a:ln>
      </c:spPr>
    </c:plotArea>
    <c:plotVisOnly val="1"/>
    <c:dispBlanksAs val="gap"/>
  </c:chart>
  <c:spPr>
    <a:solidFill>
      <a:srgbClr val="FFFFA3"/>
    </a:solidFill>
    <a:ln w="38100" cap="flat" cmpd="sng" algn="ctr">
      <a:solidFill>
        <a:schemeClr val="tx1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131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WALLACE</c:v>
                </c:pt>
              </c:strCache>
            </c:strRef>
          </c:tx>
          <c:spPr>
            <a:solidFill>
              <a:srgbClr val="79A9EF"/>
            </a:solidFill>
          </c:spPr>
          <c:cat>
            <c:strRef>
              <c:f>Sheet1!$A$2:$A$9</c:f>
              <c:strCache>
                <c:ptCount val="8"/>
                <c:pt idx="0">
                  <c:v>0-7.9"</c:v>
                </c:pt>
                <c:pt idx="1">
                  <c:v>8-9.9"</c:v>
                </c:pt>
                <c:pt idx="2">
                  <c:v>10-11.9"</c:v>
                </c:pt>
                <c:pt idx="3">
                  <c:v>12-13.9"</c:v>
                </c:pt>
                <c:pt idx="4">
                  <c:v>14-15.9"</c:v>
                </c:pt>
                <c:pt idx="5">
                  <c:v>16-17.9"</c:v>
                </c:pt>
                <c:pt idx="6">
                  <c:v>18-19.9"</c:v>
                </c:pt>
                <c:pt idx="7">
                  <c:v>20+"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2614.16</c:v>
                </c:pt>
                <c:pt idx="1">
                  <c:v>4089.4</c:v>
                </c:pt>
                <c:pt idx="2">
                  <c:v>7597.73</c:v>
                </c:pt>
                <c:pt idx="3">
                  <c:v>7522.21</c:v>
                </c:pt>
                <c:pt idx="4">
                  <c:v>10355.56</c:v>
                </c:pt>
                <c:pt idx="5">
                  <c:v>7124.08</c:v>
                </c:pt>
                <c:pt idx="6">
                  <c:v>7281.87</c:v>
                </c:pt>
                <c:pt idx="7">
                  <c:v>4593.0200000000004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GREELEY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Sheet1!$A$2:$A$9</c:f>
              <c:strCache>
                <c:ptCount val="8"/>
                <c:pt idx="0">
                  <c:v>0-7.9"</c:v>
                </c:pt>
                <c:pt idx="1">
                  <c:v>8-9.9"</c:v>
                </c:pt>
                <c:pt idx="2">
                  <c:v>10-11.9"</c:v>
                </c:pt>
                <c:pt idx="3">
                  <c:v>12-13.9"</c:v>
                </c:pt>
                <c:pt idx="4">
                  <c:v>14-15.9"</c:v>
                </c:pt>
                <c:pt idx="5">
                  <c:v>16-17.9"</c:v>
                </c:pt>
                <c:pt idx="6">
                  <c:v>18-19.9"</c:v>
                </c:pt>
                <c:pt idx="7">
                  <c:v>20+"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1921.09</c:v>
                </c:pt>
                <c:pt idx="1">
                  <c:v>1845.99</c:v>
                </c:pt>
                <c:pt idx="2">
                  <c:v>2474.5</c:v>
                </c:pt>
                <c:pt idx="3">
                  <c:v>4382.4299999999994</c:v>
                </c:pt>
                <c:pt idx="4">
                  <c:v>4111.1500000000005</c:v>
                </c:pt>
                <c:pt idx="5">
                  <c:v>3108.38</c:v>
                </c:pt>
                <c:pt idx="6">
                  <c:v>1707.37</c:v>
                </c:pt>
                <c:pt idx="7">
                  <c:v>1715.03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WICHITA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Sheet1!$A$2:$A$9</c:f>
              <c:strCache>
                <c:ptCount val="8"/>
                <c:pt idx="0">
                  <c:v>0-7.9"</c:v>
                </c:pt>
                <c:pt idx="1">
                  <c:v>8-9.9"</c:v>
                </c:pt>
                <c:pt idx="2">
                  <c:v>10-11.9"</c:v>
                </c:pt>
                <c:pt idx="3">
                  <c:v>12-13.9"</c:v>
                </c:pt>
                <c:pt idx="4">
                  <c:v>14-15.9"</c:v>
                </c:pt>
                <c:pt idx="5">
                  <c:v>16-17.9"</c:v>
                </c:pt>
                <c:pt idx="6">
                  <c:v>18-19.9"</c:v>
                </c:pt>
                <c:pt idx="7">
                  <c:v>20+"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8923.4499999999989</c:v>
                </c:pt>
                <c:pt idx="1">
                  <c:v>9350.17</c:v>
                </c:pt>
                <c:pt idx="2">
                  <c:v>10826.08</c:v>
                </c:pt>
                <c:pt idx="3">
                  <c:v>7413.52</c:v>
                </c:pt>
                <c:pt idx="4">
                  <c:v>7563.26</c:v>
                </c:pt>
                <c:pt idx="5">
                  <c:v>6036.71</c:v>
                </c:pt>
                <c:pt idx="6">
                  <c:v>1848.1</c:v>
                </c:pt>
                <c:pt idx="7">
                  <c:v>3809.8500000000004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SCOTT</c:v>
                </c:pt>
              </c:strCache>
            </c:strRef>
          </c:tx>
          <c:spPr>
            <a:solidFill>
              <a:srgbClr val="3333CC"/>
            </a:solidFill>
          </c:spPr>
          <c:cat>
            <c:strRef>
              <c:f>Sheet1!$A$2:$A$9</c:f>
              <c:strCache>
                <c:ptCount val="8"/>
                <c:pt idx="0">
                  <c:v>0-7.9"</c:v>
                </c:pt>
                <c:pt idx="1">
                  <c:v>8-9.9"</c:v>
                </c:pt>
                <c:pt idx="2">
                  <c:v>10-11.9"</c:v>
                </c:pt>
                <c:pt idx="3">
                  <c:v>12-13.9"</c:v>
                </c:pt>
                <c:pt idx="4">
                  <c:v>14-15.9"</c:v>
                </c:pt>
                <c:pt idx="5">
                  <c:v>16-17.9"</c:v>
                </c:pt>
                <c:pt idx="6">
                  <c:v>18-19.9"</c:v>
                </c:pt>
                <c:pt idx="7">
                  <c:v>20+"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4929.8900000000003</c:v>
                </c:pt>
                <c:pt idx="1">
                  <c:v>5279.45</c:v>
                </c:pt>
                <c:pt idx="2">
                  <c:v>8539.5499999999975</c:v>
                </c:pt>
                <c:pt idx="3">
                  <c:v>7205.17</c:v>
                </c:pt>
                <c:pt idx="4">
                  <c:v>6964.94</c:v>
                </c:pt>
                <c:pt idx="5">
                  <c:v>4231.24</c:v>
                </c:pt>
                <c:pt idx="6">
                  <c:v>3973.68</c:v>
                </c:pt>
                <c:pt idx="7">
                  <c:v>3530.9900000000002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LANE</c:v>
                </c:pt>
              </c:strCache>
            </c:strRef>
          </c:tx>
          <c:spPr>
            <a:solidFill>
              <a:srgbClr val="CC3399"/>
            </a:solidFill>
          </c:spPr>
          <c:cat>
            <c:strRef>
              <c:f>Sheet1!$A$2:$A$9</c:f>
              <c:strCache>
                <c:ptCount val="8"/>
                <c:pt idx="0">
                  <c:v>0-7.9"</c:v>
                </c:pt>
                <c:pt idx="1">
                  <c:v>8-9.9"</c:v>
                </c:pt>
                <c:pt idx="2">
                  <c:v>10-11.9"</c:v>
                </c:pt>
                <c:pt idx="3">
                  <c:v>12-13.9"</c:v>
                </c:pt>
                <c:pt idx="4">
                  <c:v>14-15.9"</c:v>
                </c:pt>
                <c:pt idx="5">
                  <c:v>16-17.9"</c:v>
                </c:pt>
                <c:pt idx="6">
                  <c:v>18-19.9"</c:v>
                </c:pt>
                <c:pt idx="7">
                  <c:v>20+"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0">
                  <c:v>1129.6979999999999</c:v>
                </c:pt>
                <c:pt idx="1">
                  <c:v>1512.4050000000002</c:v>
                </c:pt>
                <c:pt idx="2">
                  <c:v>3256.6729999999998</c:v>
                </c:pt>
                <c:pt idx="3">
                  <c:v>2745.3290000000002</c:v>
                </c:pt>
                <c:pt idx="4">
                  <c:v>3336.1170000000002</c:v>
                </c:pt>
                <c:pt idx="5">
                  <c:v>2470.7930000000001</c:v>
                </c:pt>
                <c:pt idx="6">
                  <c:v>1472.3799999999999</c:v>
                </c:pt>
                <c:pt idx="7">
                  <c:v>1978.6</c:v>
                </c:pt>
              </c:numCache>
            </c:numRef>
          </c:val>
        </c:ser>
        <c:dLbls/>
        <c:axId val="54458624"/>
        <c:axId val="55525376"/>
      </c:barChart>
      <c:catAx>
        <c:axId val="54458624"/>
        <c:scaling>
          <c:orientation val="minMax"/>
        </c:scaling>
        <c:axPos val="b"/>
        <c:tickLblPos val="nextTo"/>
        <c:crossAx val="55525376"/>
        <c:crosses val="autoZero"/>
        <c:auto val="1"/>
        <c:lblAlgn val="ctr"/>
        <c:lblOffset val="100"/>
      </c:catAx>
      <c:valAx>
        <c:axId val="55525376"/>
        <c:scaling>
          <c:orientation val="minMax"/>
        </c:scaling>
        <c:axPos val="l"/>
        <c:majorGridlines>
          <c:spPr>
            <a:ln>
              <a:solidFill>
                <a:schemeClr val="bg1">
                  <a:alpha val="91000"/>
                </a:schemeClr>
              </a:solidFill>
            </a:ln>
          </c:spPr>
        </c:majorGridlines>
        <c:numFmt formatCode="General" sourceLinked="1"/>
        <c:tickLblPos val="nextTo"/>
        <c:crossAx val="54458624"/>
        <c:crosses val="autoZero"/>
        <c:crossBetween val="between"/>
      </c:valAx>
      <c:spPr>
        <a:noFill/>
      </c:spPr>
    </c:plotArea>
    <c:legend>
      <c:legendPos val="r"/>
      <c:layout/>
      <c:spPr>
        <a:solidFill>
          <a:srgbClr val="FFFFCC"/>
        </a:solidFill>
      </c:spPr>
    </c:legend>
    <c:plotVisOnly val="1"/>
    <c:dispBlanksAs val="gap"/>
  </c:chart>
  <c:spPr>
    <a:solidFill>
      <a:srgbClr val="FFFFCC"/>
    </a:solidFill>
    <a:ln>
      <a:solidFill>
        <a:schemeClr val="bg1"/>
      </a:solidFill>
    </a:ln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0.0125</cdr:x>
      <cdr:y>0.8941</cdr:y>
    </cdr:from>
    <cdr:to>
      <cdr:x>0.99533</cdr:x>
      <cdr:y>0.98785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1918" y="4700999"/>
          <a:ext cx="8013382" cy="492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smtClean="0">
              <a:solidFill>
                <a:schemeClr val="bg1"/>
              </a:solidFill>
              <a:latin typeface="Calibri" pitchFamily="34" charset="0"/>
            </a:rPr>
            <a:t>698,991.12 </a:t>
          </a:r>
          <a:r>
            <a:rPr lang="en-US" sz="2400" b="1" baseline="0" dirty="0">
              <a:solidFill>
                <a:schemeClr val="bg1"/>
              </a:solidFill>
              <a:latin typeface="Calibri" pitchFamily="34" charset="0"/>
            </a:rPr>
            <a:t>TOTAL ACRE FEET AUTHORIZED FOR GMD 1</a:t>
          </a:r>
          <a:endParaRPr lang="en-US" sz="2400" b="1" dirty="0">
            <a:solidFill>
              <a:schemeClr val="bg1"/>
            </a:solidFill>
            <a:latin typeface="Calibri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0.63462</cdr:x>
      <cdr:y>0.03175</cdr:y>
    </cdr:from>
    <cdr:to>
      <cdr:x>1</cdr:x>
      <cdr:y>0.28572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14601" y="166914"/>
          <a:ext cx="1447799" cy="1335323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solidFill>
                <a:schemeClr val="bg1"/>
              </a:solidFill>
              <a:latin typeface="Calibri" pitchFamily="34" charset="0"/>
            </a:rPr>
            <a:t>28.645% OF AUTHORIZED ACRE FT USED IN GMD1</a:t>
          </a:r>
          <a:endParaRPr lang="en-US" sz="1600" b="1" dirty="0">
            <a:solidFill>
              <a:schemeClr val="bg1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0.31111</cdr:x>
      <cdr:y>0.09524</cdr:y>
    </cdr:from>
    <cdr:to>
      <cdr:x>0.71111</cdr:x>
      <cdr:y>0.19048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66800" y="457200"/>
          <a:ext cx="13716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698,991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0.66667</cdr:x>
      <cdr:y>0.38095</cdr:y>
    </cdr:from>
    <cdr:to>
      <cdr:x>1</cdr:x>
      <cdr:y>0.47619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86000" y="1828800"/>
          <a:ext cx="1143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200,227</a:t>
          </a:r>
          <a:endParaRPr lang="en-US" sz="20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0.01786</cdr:x>
      <cdr:y>0.67553</cdr:y>
    </cdr:from>
    <cdr:to>
      <cdr:x>0.31153</cdr:x>
      <cdr:y>0.93078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" y="3505200"/>
          <a:ext cx="1253160" cy="1324442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 w="6350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vertOverflow="clip" wrap="square" rtlCol="0" anchor="ctr" anchorCtr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solidFill>
                <a:schemeClr val="bg1"/>
              </a:solidFill>
              <a:latin typeface="Calibri" pitchFamily="34" charset="0"/>
            </a:rPr>
            <a:t>48.34% ACRES USED IN DISTRICT</a:t>
          </a:r>
          <a:endParaRPr lang="en-US" sz="1800" b="1" dirty="0">
            <a:solidFill>
              <a:schemeClr val="bg1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0.46429</cdr:x>
      <cdr:y>0</cdr:y>
    </cdr:from>
    <cdr:to>
      <cdr:x>0.73214</cdr:x>
      <cdr:y>0.08811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81200" y="0"/>
          <a:ext cx="1143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425,053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0.75</cdr:x>
      <cdr:y>0.24965</cdr:y>
    </cdr:from>
    <cdr:to>
      <cdr:x>0.98214</cdr:x>
      <cdr:y>0.35245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00400" y="1295400"/>
          <a:ext cx="9906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205,481</a:t>
          </a:r>
          <a:endParaRPr lang="en-US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65546-DCAC-4744-85A0-69636BD7C893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D3FBB-8942-4325-B2B0-205470B46C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266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A8CBF-BEAB-4E1F-9660-176D2343945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9722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D3FBB-8942-4325-B2B0-205470B46CC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2328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D3FBB-8942-4325-B2B0-205470B46CC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2328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A8CBF-BEAB-4E1F-9660-176D2343945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9722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A8CBF-BEAB-4E1F-9660-176D2343945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9722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D3FBB-8942-4325-B2B0-205470B46CC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2328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D3FBB-8942-4325-B2B0-205470B46CC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2328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D3FBB-8942-4325-B2B0-205470B46CC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2328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D3FBB-8942-4325-B2B0-205470B46CC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2328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D3FBB-8942-4325-B2B0-205470B46CC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232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E4CE-EB2E-4EB9-BB5D-DDB483A80D5D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56B6-F865-41E0-92EB-A77ECABB7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3149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E4CE-EB2E-4EB9-BB5D-DDB483A80D5D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56B6-F865-41E0-92EB-A77ECABB7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694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E4CE-EB2E-4EB9-BB5D-DDB483A80D5D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56B6-F865-41E0-92EB-A77ECABB7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355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E4CE-EB2E-4EB9-BB5D-DDB483A80D5D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56B6-F865-41E0-92EB-A77ECABB7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478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E4CE-EB2E-4EB9-BB5D-DDB483A80D5D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56B6-F865-41E0-92EB-A77ECABB7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947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E4CE-EB2E-4EB9-BB5D-DDB483A80D5D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56B6-F865-41E0-92EB-A77ECABB7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6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E4CE-EB2E-4EB9-BB5D-DDB483A80D5D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56B6-F865-41E0-92EB-A77ECABB7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000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E4CE-EB2E-4EB9-BB5D-DDB483A80D5D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56B6-F865-41E0-92EB-A77ECABB7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59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E4CE-EB2E-4EB9-BB5D-DDB483A80D5D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56B6-F865-41E0-92EB-A77ECABB7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588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E4CE-EB2E-4EB9-BB5D-DDB483A80D5D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56B6-F865-41E0-92EB-A77ECABB7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35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E4CE-EB2E-4EB9-BB5D-DDB483A80D5D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56B6-F865-41E0-92EB-A77ECABB7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547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9E4CE-EB2E-4EB9-BB5D-DDB483A80D5D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256B6-F865-41E0-92EB-A77ECABB7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060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md1.or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md1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5691" y="772489"/>
            <a:ext cx="8229600" cy="5324535"/>
          </a:xfrm>
          <a:prstGeom prst="rect">
            <a:avLst/>
          </a:prstGeom>
          <a:solidFill>
            <a:srgbClr val="FFFFA3"/>
          </a:solidFill>
          <a:ln w="57150">
            <a:solidFill>
              <a:schemeClr val="tx1"/>
            </a:solidFill>
          </a:ln>
          <a:effectLst>
            <a:glow rad="3429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254000"/>
          </a:sp3d>
        </p:spPr>
        <p:txBody>
          <a:bodyPr wrap="square" lIns="0" tIns="0" rIns="0" bIns="0" rtlCol="0" anchor="ctr">
            <a:spAutoFit/>
          </a:bodyPr>
          <a:lstStyle/>
          <a:p>
            <a:pPr marL="114300" indent="0" algn="ctr">
              <a:buNone/>
            </a:pPr>
            <a:endParaRPr lang="en-US" sz="40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40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r>
              <a:rPr lang="en-US" sz="4000" b="1" cap="none" spc="50" dirty="0" smtClean="0">
                <a:ln w="12700" cmpd="sng">
                  <a:noFill/>
                  <a:prstDash val="solid"/>
                </a:ln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Western Kansas </a:t>
            </a:r>
          </a:p>
          <a:p>
            <a:pPr marL="114300" indent="0" algn="ctr">
              <a:buNone/>
            </a:pPr>
            <a:r>
              <a:rPr lang="en-US" sz="4000" b="1" cap="none" spc="50" dirty="0" smtClean="0">
                <a:ln w="12700" cmpd="sng">
                  <a:noFill/>
                  <a:prstDash val="solid"/>
                </a:ln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    Groundwater Management District No. 1</a:t>
            </a:r>
          </a:p>
          <a:p>
            <a:pPr marL="114300" indent="0" algn="ctr">
              <a:buNone/>
            </a:pPr>
            <a:endParaRPr lang="en-US" sz="1400" b="1" cap="none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r>
              <a:rPr lang="en-US" sz="2400" b="1" spc="50" dirty="0" err="1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LEMA</a:t>
            </a:r>
            <a:r>
              <a:rPr lang="en-US" sz="2400" b="1" spc="50" dirty="0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 PROPOSAL </a:t>
            </a: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r>
              <a:rPr lang="en-US" sz="2400" b="1" spc="50" dirty="0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Presented </a:t>
            </a:r>
            <a:r>
              <a:rPr lang="en-US" sz="2400" b="1" spc="50" dirty="0" smtClean="0">
                <a:ln w="12700" cmpd="sng">
                  <a:noFill/>
                  <a:prstDash val="solid"/>
                </a:ln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By Jan King, District Manager</a:t>
            </a:r>
          </a:p>
          <a:p>
            <a:pPr marL="114300" indent="0" algn="ctr">
              <a:buNone/>
            </a:pPr>
            <a:r>
              <a:rPr lang="en-US" sz="3600" b="1" cap="none" spc="50" dirty="0" smtClean="0">
                <a:ln w="1270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6" name="Picture 5" descr="C:\Users\ashley\AppData\Local\Microsoft\Windows\Temporary Internet Files\Content.IE5\G5AJQZHG\MP900427755[1]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6" t="-1" r="43636" b="-1"/>
          <a:stretch/>
        </p:blipFill>
        <p:spPr bwMode="auto">
          <a:xfrm>
            <a:off x="76200" y="790846"/>
            <a:ext cx="2103120" cy="5490845"/>
          </a:xfrm>
          <a:prstGeom prst="rect">
            <a:avLst/>
          </a:prstGeom>
          <a:noFill/>
          <a:effectLst>
            <a:softEdge rad="7112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225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0521" y="414798"/>
            <a:ext cx="8229600" cy="6278642"/>
          </a:xfrm>
          <a:prstGeom prst="rect">
            <a:avLst/>
          </a:prstGeom>
          <a:solidFill>
            <a:srgbClr val="FFFFA3"/>
          </a:solidFill>
          <a:ln w="57150">
            <a:solidFill>
              <a:schemeClr val="tx1"/>
            </a:solidFill>
          </a:ln>
          <a:effectLst>
            <a:glow rad="3429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254000"/>
          </a:sp3d>
        </p:spPr>
        <p:txBody>
          <a:bodyPr wrap="square" lIns="0" tIns="0" rIns="0" bIns="0" rtlCol="0" anchor="ctr">
            <a:spAutoFit/>
          </a:bodyPr>
          <a:lstStyle/>
          <a:p>
            <a:pPr marL="114300" indent="0" algn="ctr">
              <a:buNone/>
            </a:pPr>
            <a:r>
              <a:rPr lang="en-US" sz="2400" b="1" spc="50" dirty="0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TWO IMPORTANT TERMS</a:t>
            </a: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026" name="Picture 2" descr="C:\Users\Jan\AppData\Local\Microsoft\Windows\Temporary Internet Files\Content.IE5\YQFY01OV\MP90044828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6906" y="5048486"/>
            <a:ext cx="2171817" cy="137956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0521" y="3200400"/>
            <a:ext cx="821871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LEMA</a:t>
            </a:r>
            <a:r>
              <a:rPr lang="en-US" b="1" dirty="0" smtClean="0"/>
              <a:t> ALLOCATED QUANTITY</a:t>
            </a:r>
          </a:p>
          <a:p>
            <a:endParaRPr lang="en-US" b="1" dirty="0"/>
          </a:p>
          <a:p>
            <a:r>
              <a:rPr lang="en-US" b="1" dirty="0" smtClean="0"/>
              <a:t>	Total Quantity of Water </a:t>
            </a:r>
            <a:r>
              <a:rPr lang="en-US" b="1" u="sng" dirty="0" smtClean="0"/>
              <a:t>Allowed by</a:t>
            </a:r>
            <a:r>
              <a:rPr lang="en-US" b="1" dirty="0" smtClean="0"/>
              <a:t> this 6 Year </a:t>
            </a:r>
            <a:r>
              <a:rPr lang="en-US" b="1" dirty="0" err="1" smtClean="0"/>
              <a:t>LEMA</a:t>
            </a:r>
            <a:r>
              <a:rPr lang="en-US" b="1" dirty="0" smtClean="0"/>
              <a:t> Management Plan 	that may be diverted by pumping during the years of 2015, 2016, 2017, 	2018, 2019 &amp; 2020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0522" y="990600"/>
            <a:ext cx="8028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ANNUAL AUTHORIZED QUANTITY </a:t>
            </a:r>
          </a:p>
          <a:p>
            <a:r>
              <a:rPr lang="en-US" b="1" dirty="0" smtClean="0"/>
              <a:t>	</a:t>
            </a:r>
            <a:r>
              <a:rPr lang="en-US" b="1" dirty="0"/>
              <a:t>	</a:t>
            </a:r>
            <a:endParaRPr lang="en-US" b="1" dirty="0" smtClean="0"/>
          </a:p>
          <a:p>
            <a:pPr algn="just"/>
            <a:r>
              <a:rPr lang="en-US" b="1" dirty="0" smtClean="0"/>
              <a:t>	Annual Amount of water </a:t>
            </a:r>
            <a:r>
              <a:rPr lang="en-US" b="1" u="sng" dirty="0" smtClean="0"/>
              <a:t>Originally given </a:t>
            </a:r>
            <a:r>
              <a:rPr lang="en-US" b="1" dirty="0" smtClean="0"/>
              <a:t>to a Water Right by the Kansas 	Division of Water Resources when the Water Right was Approved or 	Certified and as Modified by any Subsequently Approved Changes or 	Reductions</a:t>
            </a:r>
          </a:p>
        </p:txBody>
      </p:sp>
    </p:spTree>
    <p:extLst>
      <p:ext uri="{BB962C8B-B14F-4D97-AF65-F5344CB8AC3E}">
        <p14:creationId xmlns:p14="http://schemas.microsoft.com/office/powerpoint/2010/main" xmlns="" val="419736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72584091"/>
              </p:ext>
            </p:extLst>
          </p:nvPr>
        </p:nvGraphicFramePr>
        <p:xfrm>
          <a:off x="1595438" y="152400"/>
          <a:ext cx="5951537" cy="6489700"/>
        </p:xfrm>
        <a:graphic>
          <a:graphicData uri="http://schemas.openxmlformats.org/presentationml/2006/ole">
            <p:oleObj spid="_x0000_s5129" name="Document" r:id="rId3" imgW="5952018" imgH="6489187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2359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608" y="272534"/>
            <a:ext cx="8229600" cy="6278642"/>
          </a:xfrm>
          <a:prstGeom prst="rect">
            <a:avLst/>
          </a:prstGeom>
          <a:solidFill>
            <a:srgbClr val="FFFFA3"/>
          </a:solidFill>
          <a:ln w="57150">
            <a:solidFill>
              <a:schemeClr val="tx1"/>
            </a:solidFill>
          </a:ln>
          <a:effectLst>
            <a:glow rad="3429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254000"/>
          </a:sp3d>
        </p:spPr>
        <p:txBody>
          <a:bodyPr wrap="square" lIns="0" tIns="0" rIns="0" bIns="0" rtlCol="0" anchor="ctr">
            <a:spAutoFit/>
          </a:bodyPr>
          <a:lstStyle/>
          <a:p>
            <a:pPr marL="114300" indent="0" algn="ctr">
              <a:buNone/>
            </a:pPr>
            <a:r>
              <a:rPr lang="en-US" sz="2400" b="1" spc="50" dirty="0" smtClean="0">
                <a:ln w="12700" cmpd="sng">
                  <a:noFill/>
                  <a:prstDash val="solid"/>
                </a:ln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CONSOLIDATED WELL UNIT (</a:t>
            </a:r>
            <a:r>
              <a:rPr lang="en-US" sz="2400" b="1" spc="50" dirty="0" err="1" smtClean="0">
                <a:ln w="12700" cmpd="sng">
                  <a:noFill/>
                  <a:prstDash val="solid"/>
                </a:ln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CWU</a:t>
            </a:r>
            <a:r>
              <a:rPr lang="en-US" sz="2400" b="1" spc="50" dirty="0" smtClean="0">
                <a:ln w="12700" cmpd="sng">
                  <a:noFill/>
                  <a:prstDash val="solid"/>
                </a:ln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)</a:t>
            </a: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026" name="Picture 2" descr="C:\Users\Jan\AppData\Local\Microsoft\Windows\Temporary Internet Files\Content.IE5\YQFY01OV\MP90044828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6906" y="5048486"/>
            <a:ext cx="2171817" cy="137956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382" y="1550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LEMA</a:t>
            </a:r>
            <a:r>
              <a:rPr lang="en-US" b="1" dirty="0" smtClean="0"/>
              <a:t> Allocated Quantities of Each Water Right Will Be Added Together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599" y="792618"/>
            <a:ext cx="763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Multiple Irrigation Wells Must Be Physically Tied Together Prior to 1-1-15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340" y="4125156"/>
            <a:ext cx="7964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A Well in the </a:t>
            </a:r>
            <a:r>
              <a:rPr lang="en-US" b="1" dirty="0" err="1" smtClean="0"/>
              <a:t>CWU</a:t>
            </a:r>
            <a:r>
              <a:rPr lang="en-US" b="1" dirty="0" smtClean="0"/>
              <a:t> can Exceed its Individual </a:t>
            </a:r>
            <a:r>
              <a:rPr lang="en-US" b="1" dirty="0" err="1" smtClean="0"/>
              <a:t>LEMA</a:t>
            </a:r>
            <a:r>
              <a:rPr lang="en-US" b="1" dirty="0" smtClean="0"/>
              <a:t> Allocated Quantity as long as  it Does NOT Exceed its Annual Authorized Quantity and Does NOT Exceed the Total 6 Year </a:t>
            </a:r>
            <a:r>
              <a:rPr lang="en-US" b="1" dirty="0" err="1" smtClean="0"/>
              <a:t>LEMA</a:t>
            </a:r>
            <a:r>
              <a:rPr lang="en-US" b="1" dirty="0" smtClean="0"/>
              <a:t> Allocated Quantity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1945" y="2097653"/>
            <a:ext cx="79386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EXAMPLE:	Annual Auth</a:t>
            </a:r>
            <a:r>
              <a:rPr lang="en-US" b="1" dirty="0"/>
              <a:t>.</a:t>
            </a:r>
            <a:r>
              <a:rPr lang="en-US" b="1" dirty="0" smtClean="0"/>
              <a:t>       08-12 Ave.      </a:t>
            </a:r>
            <a:r>
              <a:rPr lang="en-US" b="1" dirty="0" err="1" smtClean="0"/>
              <a:t>LEMA</a:t>
            </a:r>
            <a:r>
              <a:rPr lang="en-US" b="1" dirty="0" smtClean="0"/>
              <a:t> Allocated     6 Year </a:t>
            </a:r>
            <a:r>
              <a:rPr lang="en-US" b="1" dirty="0" err="1" smtClean="0"/>
              <a:t>LEMA</a:t>
            </a:r>
            <a:r>
              <a:rPr lang="en-US" b="1" dirty="0" smtClean="0"/>
              <a:t>     </a:t>
            </a:r>
          </a:p>
          <a:p>
            <a:r>
              <a:rPr lang="en-US" b="1" dirty="0" smtClean="0"/>
              <a:t>					           x 80%</a:t>
            </a:r>
            <a:endParaRPr lang="en-US" b="1" dirty="0"/>
          </a:p>
          <a:p>
            <a:r>
              <a:rPr lang="en-US" b="1" dirty="0" smtClean="0"/>
              <a:t>Water Right A  	     300 AF		200 AF	            160 AF     X     6       960</a:t>
            </a:r>
          </a:p>
          <a:p>
            <a:r>
              <a:rPr lang="en-US" b="1" dirty="0" smtClean="0"/>
              <a:t>Water Right B  	     250 AF		150 AF                 120 AF     X     6       720</a:t>
            </a:r>
          </a:p>
          <a:p>
            <a:r>
              <a:rPr lang="en-US" b="1" dirty="0" smtClean="0"/>
              <a:t>Water Right C  	     400 AF                    80 AF                   64 AF     X     6       </a:t>
            </a:r>
            <a:r>
              <a:rPr lang="en-US" b="1" u="sng" dirty="0" smtClean="0"/>
              <a:t>384</a:t>
            </a:r>
          </a:p>
          <a:p>
            <a:r>
              <a:rPr lang="en-US" b="1" dirty="0" smtClean="0"/>
              <a:t>Total  </a:t>
            </a:r>
            <a:r>
              <a:rPr lang="en-US" b="1" dirty="0" err="1" smtClean="0"/>
              <a:t>CWU</a:t>
            </a:r>
            <a:r>
              <a:rPr lang="en-US" b="1" dirty="0" smtClean="0"/>
              <a:t> 6 Year </a:t>
            </a:r>
            <a:r>
              <a:rPr lang="en-US" b="1" dirty="0" err="1" smtClean="0"/>
              <a:t>LEMA</a:t>
            </a:r>
            <a:r>
              <a:rPr lang="en-US" b="1" dirty="0" smtClean="0"/>
              <a:t>                                                                                        2064 AF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598" y="1161950"/>
            <a:ext cx="777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CWU</a:t>
            </a:r>
            <a:r>
              <a:rPr lang="en-US" b="1" dirty="0" smtClean="0"/>
              <a:t> Form Will Provide Each Water Right’s Annual Authorized Quantity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48813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608" y="272534"/>
            <a:ext cx="8229600" cy="6278642"/>
          </a:xfrm>
          <a:prstGeom prst="rect">
            <a:avLst/>
          </a:prstGeom>
          <a:solidFill>
            <a:srgbClr val="FFFFA3"/>
          </a:solidFill>
          <a:ln w="57150">
            <a:solidFill>
              <a:schemeClr val="tx1"/>
            </a:solidFill>
          </a:ln>
          <a:effectLst>
            <a:glow rad="3429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254000"/>
          </a:sp3d>
        </p:spPr>
        <p:txBody>
          <a:bodyPr wrap="square" lIns="0" tIns="0" rIns="0" bIns="0" rtlCol="0" anchor="ctr">
            <a:spAutoFit/>
          </a:bodyPr>
          <a:lstStyle/>
          <a:p>
            <a:pPr marL="114300" indent="0" algn="ctr">
              <a:buNone/>
            </a:pPr>
            <a:r>
              <a:rPr lang="en-US" sz="2400" b="1" spc="50" dirty="0" err="1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LEMA</a:t>
            </a:r>
            <a:r>
              <a:rPr lang="en-US" sz="2400" b="1" spc="50" dirty="0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 TERM PERMIT (</a:t>
            </a:r>
            <a:r>
              <a:rPr lang="en-US" sz="2400" b="1" spc="50" dirty="0" err="1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LTP</a:t>
            </a:r>
            <a:r>
              <a:rPr lang="en-US" sz="2400" b="1" spc="50" dirty="0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)</a:t>
            </a: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026" name="Picture 2" descr="C:\Users\Jan\AppData\Local\Microsoft\Windows\Temporary Internet Files\Content.IE5\YQFY01OV\MP90044828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6906" y="5048486"/>
            <a:ext cx="2171817" cy="137956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382" y="1550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LEMA</a:t>
            </a:r>
            <a:r>
              <a:rPr lang="en-US" b="1" dirty="0" smtClean="0"/>
              <a:t> Allocated Quantities of Each Water Right Will Be Added Together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599" y="792618"/>
            <a:ext cx="763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34340" y="4125156"/>
            <a:ext cx="7964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A Well in the </a:t>
            </a:r>
            <a:r>
              <a:rPr lang="en-US" b="1" dirty="0" err="1" smtClean="0"/>
              <a:t>LTP</a:t>
            </a:r>
            <a:r>
              <a:rPr lang="en-US" b="1" dirty="0" smtClean="0"/>
              <a:t> can Exceed its Individual </a:t>
            </a:r>
            <a:r>
              <a:rPr lang="en-US" b="1" dirty="0" err="1" smtClean="0"/>
              <a:t>LEMA</a:t>
            </a:r>
            <a:r>
              <a:rPr lang="en-US" b="1" dirty="0" smtClean="0"/>
              <a:t> Allocated Quantity and can Exceed its Annual Authorized Quantity as long as  the Total 6 Year </a:t>
            </a:r>
            <a:r>
              <a:rPr lang="en-US" b="1" dirty="0" err="1" smtClean="0"/>
              <a:t>LEMA</a:t>
            </a:r>
            <a:r>
              <a:rPr lang="en-US" b="1" dirty="0" smtClean="0"/>
              <a:t> Allocated Quantity is </a:t>
            </a:r>
            <a:r>
              <a:rPr lang="en-US" b="1" smtClean="0"/>
              <a:t>not Exceeded. 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1945" y="2097653"/>
            <a:ext cx="79386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		Annual </a:t>
            </a:r>
            <a:r>
              <a:rPr lang="en-US" b="1" dirty="0" err="1" smtClean="0"/>
              <a:t>Auth</a:t>
            </a:r>
            <a:r>
              <a:rPr lang="en-US" b="1" dirty="0" smtClean="0"/>
              <a:t>        08-12 AVE      </a:t>
            </a:r>
            <a:r>
              <a:rPr lang="en-US" b="1" dirty="0" err="1" smtClean="0"/>
              <a:t>LEMA</a:t>
            </a:r>
            <a:r>
              <a:rPr lang="en-US" b="1" dirty="0" smtClean="0"/>
              <a:t> Allocated     6 Year </a:t>
            </a:r>
            <a:r>
              <a:rPr lang="en-US" b="1" dirty="0" err="1" smtClean="0"/>
              <a:t>LEMA</a:t>
            </a:r>
            <a:r>
              <a:rPr lang="en-US" b="1" dirty="0" smtClean="0"/>
              <a:t>     </a:t>
            </a:r>
          </a:p>
          <a:p>
            <a:r>
              <a:rPr lang="en-US" b="1" dirty="0" smtClean="0"/>
              <a:t>					           x 80%</a:t>
            </a:r>
            <a:endParaRPr lang="en-US" b="1" dirty="0"/>
          </a:p>
          <a:p>
            <a:r>
              <a:rPr lang="en-US" b="1" dirty="0" smtClean="0"/>
              <a:t>Water Right A  	     300 AF		200 AF	            160 AF     X     6       960</a:t>
            </a:r>
          </a:p>
          <a:p>
            <a:r>
              <a:rPr lang="en-US" b="1" dirty="0" smtClean="0"/>
              <a:t>Water Right B  	     250 AF		150 AF                 120 AF     X     6       720</a:t>
            </a:r>
          </a:p>
          <a:p>
            <a:r>
              <a:rPr lang="en-US" b="1" dirty="0" smtClean="0"/>
              <a:t>Water Right C  	     400 AF                    80 AF                   </a:t>
            </a:r>
            <a:r>
              <a:rPr lang="en-US" b="1" u="sng" dirty="0" smtClean="0"/>
              <a:t>64</a:t>
            </a:r>
            <a:r>
              <a:rPr lang="en-US" b="1" dirty="0" smtClean="0"/>
              <a:t> AF     X     6       </a:t>
            </a:r>
            <a:r>
              <a:rPr lang="en-US" b="1" u="sng" dirty="0" smtClean="0"/>
              <a:t>384</a:t>
            </a:r>
          </a:p>
          <a:p>
            <a:r>
              <a:rPr lang="en-US" b="1" dirty="0" smtClean="0"/>
              <a:t>Total  </a:t>
            </a:r>
            <a:r>
              <a:rPr lang="en-US" b="1" dirty="0" err="1" smtClean="0"/>
              <a:t>CWU</a:t>
            </a:r>
            <a:r>
              <a:rPr lang="en-US" b="1" dirty="0" smtClean="0"/>
              <a:t> 6 Year </a:t>
            </a:r>
            <a:r>
              <a:rPr lang="en-US" b="1" dirty="0" err="1" smtClean="0"/>
              <a:t>LEMA</a:t>
            </a:r>
            <a:r>
              <a:rPr lang="en-US" b="1" dirty="0" smtClean="0"/>
              <a:t>                                                         344 AF    X     6      2064 AF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598" y="1161950"/>
            <a:ext cx="777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LTPs</a:t>
            </a:r>
            <a:r>
              <a:rPr lang="en-US" b="1" dirty="0" smtClean="0"/>
              <a:t> are for Irrigation Water Rights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616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0521" y="414798"/>
            <a:ext cx="8229600" cy="6278642"/>
          </a:xfrm>
          <a:prstGeom prst="rect">
            <a:avLst/>
          </a:prstGeom>
          <a:solidFill>
            <a:srgbClr val="FFFFA3"/>
          </a:solidFill>
          <a:ln w="57150">
            <a:solidFill>
              <a:schemeClr val="tx1"/>
            </a:solidFill>
          </a:ln>
          <a:effectLst>
            <a:glow rad="3429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254000"/>
          </a:sp3d>
        </p:spPr>
        <p:txBody>
          <a:bodyPr wrap="square" lIns="0" tIns="0" rIns="0" bIns="0" rtlCol="0" anchor="ctr">
            <a:spAutoFit/>
          </a:bodyPr>
          <a:lstStyle/>
          <a:p>
            <a:pPr marL="114300" indent="0" algn="ctr">
              <a:buNone/>
            </a:pPr>
            <a:r>
              <a:rPr lang="en-US" sz="2400" b="1" spc="50" dirty="0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VOTING</a:t>
            </a: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026" name="Picture 2" descr="C:\Users\Jan\AppData\Local\Microsoft\Windows\Temporary Internet Files\Content.IE5\YQFY01OV\MP90044828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6906" y="5048486"/>
            <a:ext cx="2171817" cy="137956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0949" y="2002784"/>
            <a:ext cx="825302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One Person One Vote Tied to One Water Right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1777" y="2753612"/>
            <a:ext cx="825219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Must be Present to Vote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7094" y="3122944"/>
            <a:ext cx="822959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Voting will be held at </a:t>
            </a:r>
            <a:r>
              <a:rPr lang="en-US" b="1" dirty="0" err="1" smtClean="0"/>
              <a:t>GMD</a:t>
            </a:r>
            <a:r>
              <a:rPr lang="en-US" b="1" dirty="0" smtClean="0"/>
              <a:t> 1 Office May 27 – 30, 2014 During Regular Office Hours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5220" y="1264120"/>
            <a:ext cx="824131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Must be at least 18 years of age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5382" y="1633452"/>
            <a:ext cx="821871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Must be an Owner or a Water Use Correspondent on File with </a:t>
            </a:r>
            <a:r>
              <a:rPr lang="en-US" b="1" dirty="0" err="1" smtClean="0"/>
              <a:t>DWR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4482" y="3864592"/>
            <a:ext cx="8218712" cy="381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Voting will be held in Each County from 9:00 a.m. to 5:30 p.m.  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4555" y="4309822"/>
            <a:ext cx="81844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County Clerk has been asked to Tally the Votes in Each County 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4555" y="4679154"/>
            <a:ext cx="81844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Tally of Votes will be Kept Confidential Until the June 17</a:t>
            </a:r>
            <a:r>
              <a:rPr lang="en-US" b="1" baseline="30000" dirty="0" smtClean="0"/>
              <a:t>th</a:t>
            </a:r>
            <a:r>
              <a:rPr lang="en-US" b="1" dirty="0" smtClean="0"/>
              <a:t> Board Meeting 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89856" y="3492276"/>
            <a:ext cx="818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Will </a:t>
            </a:r>
            <a:r>
              <a:rPr lang="en-US" b="1" dirty="0">
                <a:latin typeface="Calibri" pitchFamily="34" charset="0"/>
              </a:rPr>
              <a:t>have People sign by their Water </a:t>
            </a:r>
            <a:r>
              <a:rPr lang="en-US" b="1" dirty="0" smtClean="0">
                <a:latin typeface="Calibri" pitchFamily="34" charset="0"/>
              </a:rPr>
              <a:t>Right Number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7922" y="2372116"/>
            <a:ext cx="7846618" cy="38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Each Water Right May Only be Used Once for Voting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5285" y="894788"/>
            <a:ext cx="8157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Paper Ballots will be Used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20661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7628" y="152399"/>
            <a:ext cx="5048972" cy="65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856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77838117"/>
              </p:ext>
            </p:extLst>
          </p:nvPr>
        </p:nvGraphicFramePr>
        <p:xfrm>
          <a:off x="1905000" y="202385"/>
          <a:ext cx="5257799" cy="6361042"/>
        </p:xfrm>
        <a:graphic>
          <a:graphicData uri="http://schemas.openxmlformats.org/presentationml/2006/ole">
            <p:oleObj spid="_x0000_s4108" name="Document" r:id="rId3" imgW="7025792" imgH="8498996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767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41253919"/>
              </p:ext>
            </p:extLst>
          </p:nvPr>
        </p:nvGraphicFramePr>
        <p:xfrm>
          <a:off x="2209800" y="279400"/>
          <a:ext cx="4648200" cy="6197600"/>
        </p:xfrm>
        <a:graphic>
          <a:graphicData uri="http://schemas.openxmlformats.org/presentationml/2006/ole">
            <p:oleObj spid="_x0000_s2067" name="Document" r:id="rId3" imgW="7025792" imgH="9366395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553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77661980"/>
              </p:ext>
            </p:extLst>
          </p:nvPr>
        </p:nvGraphicFramePr>
        <p:xfrm>
          <a:off x="2048480" y="152400"/>
          <a:ext cx="5114319" cy="6642646"/>
        </p:xfrm>
        <a:graphic>
          <a:graphicData uri="http://schemas.openxmlformats.org/presentationml/2006/ole">
            <p:oleObj spid="_x0000_s6153" name="Document" r:id="rId3" imgW="7050852" imgH="9156952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4955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14798"/>
            <a:ext cx="8495321" cy="6278642"/>
          </a:xfrm>
          <a:prstGeom prst="rect">
            <a:avLst/>
          </a:prstGeom>
          <a:solidFill>
            <a:srgbClr val="FFFFA3"/>
          </a:solidFill>
          <a:ln w="57150">
            <a:solidFill>
              <a:schemeClr val="tx1"/>
            </a:solidFill>
          </a:ln>
          <a:effectLst>
            <a:glow rad="3429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254000"/>
          </a:sp3d>
        </p:spPr>
        <p:txBody>
          <a:bodyPr wrap="square" lIns="0" tIns="0" rIns="0" bIns="0" rtlCol="0" anchor="ctr">
            <a:spAutoFit/>
          </a:bodyPr>
          <a:lstStyle/>
          <a:p>
            <a:pPr marL="114300" indent="0" algn="ctr">
              <a:buNone/>
            </a:pPr>
            <a:r>
              <a:rPr lang="en-US" sz="2400" b="1" spc="50" dirty="0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BOARD GUIDELINES</a:t>
            </a: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026" name="Picture 2" descr="C:\Users\Jan\AppData\Local\Microsoft\Windows\Temporary Internet Files\Content.IE5\YQFY01OV\MP90044828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6906" y="5048486"/>
            <a:ext cx="2171817" cy="137956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3400" y="914400"/>
            <a:ext cx="8232406" cy="8402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---</a:t>
            </a:r>
            <a:r>
              <a:rPr lang="en-US" b="1" dirty="0"/>
              <a:t>Information generated by the </a:t>
            </a:r>
            <a:r>
              <a:rPr lang="en-US" b="1" dirty="0" smtClean="0"/>
              <a:t>KGS, </a:t>
            </a:r>
            <a:r>
              <a:rPr lang="en-US" b="1" dirty="0" err="1" smtClean="0"/>
              <a:t>DWR</a:t>
            </a:r>
            <a:r>
              <a:rPr lang="en-US" b="1" dirty="0" smtClean="0"/>
              <a:t>  and </a:t>
            </a:r>
            <a:r>
              <a:rPr lang="en-US" b="1" dirty="0" err="1" smtClean="0"/>
              <a:t>USGS</a:t>
            </a:r>
            <a:r>
              <a:rPr lang="en-US" b="1" dirty="0" smtClean="0"/>
              <a:t> will </a:t>
            </a:r>
            <a:r>
              <a:rPr lang="en-US" b="1" dirty="0"/>
              <a:t>be the official source of information for GMD1 to determine a fair and appropriate allocation for appealed water rights.</a:t>
            </a:r>
          </a:p>
          <a:p>
            <a:r>
              <a:rPr lang="en-US" b="1" dirty="0"/>
              <a:t>---GMD1 will assign the appealed allocation to the appropriate water right and/or point of diversion.</a:t>
            </a:r>
          </a:p>
          <a:p>
            <a:r>
              <a:rPr lang="en-US" b="1" dirty="0"/>
              <a:t>---GMD1 will use township and section maps to determine the initial allocation.</a:t>
            </a:r>
          </a:p>
          <a:p>
            <a:r>
              <a:rPr lang="en-US" b="1" dirty="0"/>
              <a:t>---GMD1 may use various diameter circles, such as 2 mile or 5 mile to further define the allocation.</a:t>
            </a:r>
          </a:p>
          <a:p>
            <a:r>
              <a:rPr lang="en-US" b="1" dirty="0"/>
              <a:t>---GMD1 will review the appropriate saturated thickness maps to support the allocation.</a:t>
            </a:r>
          </a:p>
          <a:p>
            <a:r>
              <a:rPr lang="en-US" b="1" dirty="0"/>
              <a:t>---GMD1 will use </a:t>
            </a:r>
            <a:r>
              <a:rPr lang="en-US" b="1" dirty="0" err="1"/>
              <a:t>DWR</a:t>
            </a:r>
            <a:r>
              <a:rPr lang="en-US" b="1" dirty="0"/>
              <a:t> Water Use Report information to determine the historical acre-feet pumped per water right and/or point of diversion.</a:t>
            </a:r>
          </a:p>
          <a:p>
            <a:r>
              <a:rPr lang="en-US" b="1" dirty="0"/>
              <a:t>---GMD1 will use the Water Right Permit’s appropriated acres for the irrigated acres for both the neighboring comparison water rights and for the appealing water right.</a:t>
            </a:r>
          </a:p>
          <a:p>
            <a:r>
              <a:rPr lang="en-US" b="1" dirty="0"/>
              <a:t>---GMD1 will develop and refine these guidelines as this process goes forward.</a:t>
            </a:r>
          </a:p>
          <a:p>
            <a:r>
              <a:rPr lang="en-US" b="1" dirty="0"/>
              <a:t>---GMD1 will consult with </a:t>
            </a:r>
            <a:r>
              <a:rPr lang="en-US" b="1" dirty="0" err="1"/>
              <a:t>DWR</a:t>
            </a:r>
            <a:r>
              <a:rPr lang="en-US" b="1" dirty="0"/>
              <a:t> while developing and/or </a:t>
            </a:r>
            <a:endParaRPr lang="en-US" b="1" dirty="0" smtClean="0"/>
          </a:p>
          <a:p>
            <a:r>
              <a:rPr lang="en-US" b="1" dirty="0" smtClean="0"/>
              <a:t>refining </a:t>
            </a:r>
            <a:r>
              <a:rPr lang="en-US" b="1" dirty="0"/>
              <a:t>these guidelines to insure they are </a:t>
            </a:r>
            <a:endParaRPr lang="en-US" b="1" dirty="0" smtClean="0"/>
          </a:p>
          <a:p>
            <a:r>
              <a:rPr lang="en-US" b="1" dirty="0" smtClean="0"/>
              <a:t>practical </a:t>
            </a:r>
            <a:r>
              <a:rPr lang="en-US" b="1" dirty="0"/>
              <a:t>and legal.</a:t>
            </a:r>
          </a:p>
          <a:p>
            <a:r>
              <a:rPr lang="en-US" b="1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67342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57200" y="1219200"/>
            <a:ext cx="8305800" cy="4343400"/>
            <a:chOff x="555" y="1035"/>
            <a:chExt cx="4743" cy="230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256" y="2637"/>
              <a:ext cx="422" cy="326"/>
            </a:xfrm>
            <a:custGeom>
              <a:avLst/>
              <a:gdLst>
                <a:gd name="T0" fmla="*/ 421 w 422"/>
                <a:gd name="T1" fmla="*/ 334 h 335"/>
                <a:gd name="T2" fmla="*/ 0 w 422"/>
                <a:gd name="T3" fmla="*/ 334 h 335"/>
                <a:gd name="T4" fmla="*/ 0 w 422"/>
                <a:gd name="T5" fmla="*/ 136 h 335"/>
                <a:gd name="T6" fmla="*/ 77 w 422"/>
                <a:gd name="T7" fmla="*/ 136 h 335"/>
                <a:gd name="T8" fmla="*/ 66 w 422"/>
                <a:gd name="T9" fmla="*/ 0 h 335"/>
                <a:gd name="T10" fmla="*/ 421 w 422"/>
                <a:gd name="T11" fmla="*/ 0 h 335"/>
                <a:gd name="T12" fmla="*/ 421 w 422"/>
                <a:gd name="T13" fmla="*/ 334 h 3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2"/>
                <a:gd name="T22" fmla="*/ 0 h 335"/>
                <a:gd name="T23" fmla="*/ 422 w 422"/>
                <a:gd name="T24" fmla="*/ 335 h 3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2" h="335">
                  <a:moveTo>
                    <a:pt x="421" y="334"/>
                  </a:moveTo>
                  <a:lnTo>
                    <a:pt x="0" y="334"/>
                  </a:lnTo>
                  <a:lnTo>
                    <a:pt x="0" y="136"/>
                  </a:lnTo>
                  <a:lnTo>
                    <a:pt x="77" y="136"/>
                  </a:lnTo>
                  <a:lnTo>
                    <a:pt x="66" y="0"/>
                  </a:lnTo>
                  <a:lnTo>
                    <a:pt x="421" y="0"/>
                  </a:lnTo>
                  <a:lnTo>
                    <a:pt x="421" y="334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333" y="1697"/>
              <a:ext cx="438" cy="341"/>
            </a:xfrm>
            <a:custGeom>
              <a:avLst/>
              <a:gdLst>
                <a:gd name="T0" fmla="*/ 362 w 363"/>
                <a:gd name="T1" fmla="*/ 0 h 335"/>
                <a:gd name="T2" fmla="*/ 362 w 363"/>
                <a:gd name="T3" fmla="*/ 334 h 335"/>
                <a:gd name="T4" fmla="*/ 18 w 363"/>
                <a:gd name="T5" fmla="*/ 334 h 335"/>
                <a:gd name="T6" fmla="*/ 0 w 363"/>
                <a:gd name="T7" fmla="*/ 334 h 335"/>
                <a:gd name="T8" fmla="*/ 7 w 363"/>
                <a:gd name="T9" fmla="*/ 0 h 335"/>
                <a:gd name="T10" fmla="*/ 362 w 363"/>
                <a:gd name="T11" fmla="*/ 0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3"/>
                <a:gd name="T19" fmla="*/ 0 h 335"/>
                <a:gd name="T20" fmla="*/ 363 w 363"/>
                <a:gd name="T21" fmla="*/ 335 h 3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3" h="335">
                  <a:moveTo>
                    <a:pt x="362" y="0"/>
                  </a:moveTo>
                  <a:lnTo>
                    <a:pt x="362" y="334"/>
                  </a:lnTo>
                  <a:lnTo>
                    <a:pt x="18" y="334"/>
                  </a:lnTo>
                  <a:lnTo>
                    <a:pt x="0" y="334"/>
                  </a:lnTo>
                  <a:lnTo>
                    <a:pt x="7" y="0"/>
                  </a:lnTo>
                  <a:lnTo>
                    <a:pt x="362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180" y="2100"/>
              <a:ext cx="355" cy="336"/>
            </a:xfrm>
            <a:custGeom>
              <a:avLst/>
              <a:gdLst>
                <a:gd name="T0" fmla="*/ 0 w 355"/>
                <a:gd name="T1" fmla="*/ 0 h 336"/>
                <a:gd name="T2" fmla="*/ 354 w 355"/>
                <a:gd name="T3" fmla="*/ 0 h 336"/>
                <a:gd name="T4" fmla="*/ 354 w 355"/>
                <a:gd name="T5" fmla="*/ 335 h 336"/>
                <a:gd name="T6" fmla="*/ 142 w 355"/>
                <a:gd name="T7" fmla="*/ 335 h 336"/>
                <a:gd name="T8" fmla="*/ 0 w 355"/>
                <a:gd name="T9" fmla="*/ 335 h 336"/>
                <a:gd name="T10" fmla="*/ 0 w 355"/>
                <a:gd name="T11" fmla="*/ 57 h 336"/>
                <a:gd name="T12" fmla="*/ 0 w 355"/>
                <a:gd name="T13" fmla="*/ 0 h 3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5"/>
                <a:gd name="T22" fmla="*/ 0 h 336"/>
                <a:gd name="T23" fmla="*/ 355 w 355"/>
                <a:gd name="T24" fmla="*/ 336 h 3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5" h="336">
                  <a:moveTo>
                    <a:pt x="0" y="0"/>
                  </a:moveTo>
                  <a:lnTo>
                    <a:pt x="354" y="0"/>
                  </a:lnTo>
                  <a:lnTo>
                    <a:pt x="354" y="335"/>
                  </a:lnTo>
                  <a:lnTo>
                    <a:pt x="142" y="335"/>
                  </a:lnTo>
                  <a:lnTo>
                    <a:pt x="0" y="335"/>
                  </a:lnTo>
                  <a:lnTo>
                    <a:pt x="0" y="57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474" y="2035"/>
              <a:ext cx="363" cy="330"/>
            </a:xfrm>
            <a:custGeom>
              <a:avLst/>
              <a:gdLst>
                <a:gd name="T0" fmla="*/ 355 w 363"/>
                <a:gd name="T1" fmla="*/ 0 h 330"/>
                <a:gd name="T2" fmla="*/ 0 w 363"/>
                <a:gd name="T3" fmla="*/ 0 h 330"/>
                <a:gd name="T4" fmla="*/ 0 w 363"/>
                <a:gd name="T5" fmla="*/ 263 h 330"/>
                <a:gd name="T6" fmla="*/ 0 w 363"/>
                <a:gd name="T7" fmla="*/ 329 h 330"/>
                <a:gd name="T8" fmla="*/ 77 w 363"/>
                <a:gd name="T9" fmla="*/ 329 h 330"/>
                <a:gd name="T10" fmla="*/ 362 w 363"/>
                <a:gd name="T11" fmla="*/ 329 h 330"/>
                <a:gd name="T12" fmla="*/ 355 w 363"/>
                <a:gd name="T13" fmla="*/ 122 h 330"/>
                <a:gd name="T14" fmla="*/ 355 w 363"/>
                <a:gd name="T15" fmla="*/ 0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3"/>
                <a:gd name="T25" fmla="*/ 0 h 330"/>
                <a:gd name="T26" fmla="*/ 363 w 363"/>
                <a:gd name="T27" fmla="*/ 330 h 3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3" h="330">
                  <a:moveTo>
                    <a:pt x="355" y="0"/>
                  </a:moveTo>
                  <a:lnTo>
                    <a:pt x="0" y="0"/>
                  </a:lnTo>
                  <a:lnTo>
                    <a:pt x="0" y="263"/>
                  </a:lnTo>
                  <a:lnTo>
                    <a:pt x="0" y="329"/>
                  </a:lnTo>
                  <a:lnTo>
                    <a:pt x="77" y="329"/>
                  </a:lnTo>
                  <a:lnTo>
                    <a:pt x="362" y="329"/>
                  </a:lnTo>
                  <a:lnTo>
                    <a:pt x="355" y="122"/>
                  </a:lnTo>
                  <a:lnTo>
                    <a:pt x="355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322" y="2435"/>
              <a:ext cx="356" cy="202"/>
            </a:xfrm>
            <a:custGeom>
              <a:avLst/>
              <a:gdLst>
                <a:gd name="T0" fmla="*/ 355 w 356"/>
                <a:gd name="T1" fmla="*/ 193 h 194"/>
                <a:gd name="T2" fmla="*/ 0 w 356"/>
                <a:gd name="T3" fmla="*/ 193 h 194"/>
                <a:gd name="T4" fmla="*/ 0 w 356"/>
                <a:gd name="T5" fmla="*/ 0 h 194"/>
                <a:gd name="T6" fmla="*/ 212 w 356"/>
                <a:gd name="T7" fmla="*/ 0 h 194"/>
                <a:gd name="T8" fmla="*/ 355 w 356"/>
                <a:gd name="T9" fmla="*/ 0 h 194"/>
                <a:gd name="T10" fmla="*/ 355 w 356"/>
                <a:gd name="T11" fmla="*/ 65 h 194"/>
                <a:gd name="T12" fmla="*/ 355 w 356"/>
                <a:gd name="T13" fmla="*/ 193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6"/>
                <a:gd name="T22" fmla="*/ 0 h 194"/>
                <a:gd name="T23" fmla="*/ 356 w 356"/>
                <a:gd name="T24" fmla="*/ 194 h 1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6" h="194">
                  <a:moveTo>
                    <a:pt x="355" y="193"/>
                  </a:moveTo>
                  <a:lnTo>
                    <a:pt x="0" y="193"/>
                  </a:lnTo>
                  <a:lnTo>
                    <a:pt x="0" y="0"/>
                  </a:lnTo>
                  <a:lnTo>
                    <a:pt x="212" y="0"/>
                  </a:lnTo>
                  <a:lnTo>
                    <a:pt x="355" y="0"/>
                  </a:lnTo>
                  <a:lnTo>
                    <a:pt x="355" y="65"/>
                  </a:lnTo>
                  <a:lnTo>
                    <a:pt x="355" y="193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836" y="2765"/>
              <a:ext cx="421" cy="265"/>
            </a:xfrm>
            <a:custGeom>
              <a:avLst/>
              <a:gdLst>
                <a:gd name="T0" fmla="*/ 0 w 421"/>
                <a:gd name="T1" fmla="*/ 264 h 265"/>
                <a:gd name="T2" fmla="*/ 0 w 421"/>
                <a:gd name="T3" fmla="*/ 198 h 265"/>
                <a:gd name="T4" fmla="*/ 0 w 421"/>
                <a:gd name="T5" fmla="*/ 0 h 265"/>
                <a:gd name="T6" fmla="*/ 420 w 421"/>
                <a:gd name="T7" fmla="*/ 0 h 265"/>
                <a:gd name="T8" fmla="*/ 420 w 421"/>
                <a:gd name="T9" fmla="*/ 198 h 265"/>
                <a:gd name="T10" fmla="*/ 420 w 421"/>
                <a:gd name="T11" fmla="*/ 264 h 265"/>
                <a:gd name="T12" fmla="*/ 77 w 421"/>
                <a:gd name="T13" fmla="*/ 264 h 265"/>
                <a:gd name="T14" fmla="*/ 0 w 421"/>
                <a:gd name="T15" fmla="*/ 264 h 2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1"/>
                <a:gd name="T25" fmla="*/ 0 h 265"/>
                <a:gd name="T26" fmla="*/ 421 w 421"/>
                <a:gd name="T27" fmla="*/ 265 h 2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1" h="265">
                  <a:moveTo>
                    <a:pt x="0" y="264"/>
                  </a:moveTo>
                  <a:lnTo>
                    <a:pt x="0" y="198"/>
                  </a:lnTo>
                  <a:lnTo>
                    <a:pt x="0" y="0"/>
                  </a:lnTo>
                  <a:lnTo>
                    <a:pt x="420" y="0"/>
                  </a:lnTo>
                  <a:lnTo>
                    <a:pt x="420" y="198"/>
                  </a:lnTo>
                  <a:lnTo>
                    <a:pt x="420" y="264"/>
                  </a:lnTo>
                  <a:lnTo>
                    <a:pt x="77" y="264"/>
                  </a:lnTo>
                  <a:lnTo>
                    <a:pt x="0" y="264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149" y="2765"/>
              <a:ext cx="344" cy="265"/>
            </a:xfrm>
            <a:custGeom>
              <a:avLst/>
              <a:gdLst>
                <a:gd name="T0" fmla="*/ 343 w 344"/>
                <a:gd name="T1" fmla="*/ 264 h 265"/>
                <a:gd name="T2" fmla="*/ 0 w 344"/>
                <a:gd name="T3" fmla="*/ 264 h 265"/>
                <a:gd name="T4" fmla="*/ 0 w 344"/>
                <a:gd name="T5" fmla="*/ 207 h 265"/>
                <a:gd name="T6" fmla="*/ 0 w 344"/>
                <a:gd name="T7" fmla="*/ 0 h 265"/>
                <a:gd name="T8" fmla="*/ 343 w 344"/>
                <a:gd name="T9" fmla="*/ 0 h 265"/>
                <a:gd name="T10" fmla="*/ 343 w 344"/>
                <a:gd name="T11" fmla="*/ 198 h 265"/>
                <a:gd name="T12" fmla="*/ 343 w 344"/>
                <a:gd name="T13" fmla="*/ 264 h 2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4"/>
                <a:gd name="T22" fmla="*/ 0 h 265"/>
                <a:gd name="T23" fmla="*/ 344 w 344"/>
                <a:gd name="T24" fmla="*/ 265 h 2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4" h="265">
                  <a:moveTo>
                    <a:pt x="343" y="264"/>
                  </a:moveTo>
                  <a:lnTo>
                    <a:pt x="0" y="264"/>
                  </a:lnTo>
                  <a:lnTo>
                    <a:pt x="0" y="207"/>
                  </a:lnTo>
                  <a:lnTo>
                    <a:pt x="0" y="0"/>
                  </a:lnTo>
                  <a:lnTo>
                    <a:pt x="343" y="0"/>
                  </a:lnTo>
                  <a:lnTo>
                    <a:pt x="343" y="198"/>
                  </a:lnTo>
                  <a:lnTo>
                    <a:pt x="343" y="264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112" y="1370"/>
              <a:ext cx="363" cy="331"/>
            </a:xfrm>
            <a:custGeom>
              <a:avLst/>
              <a:gdLst>
                <a:gd name="T0" fmla="*/ 11 w 363"/>
                <a:gd name="T1" fmla="*/ 330 h 331"/>
                <a:gd name="T2" fmla="*/ 0 w 363"/>
                <a:gd name="T3" fmla="*/ 330 h 331"/>
                <a:gd name="T4" fmla="*/ 0 w 363"/>
                <a:gd name="T5" fmla="*/ 0 h 331"/>
                <a:gd name="T6" fmla="*/ 344 w 363"/>
                <a:gd name="T7" fmla="*/ 0 h 331"/>
                <a:gd name="T8" fmla="*/ 362 w 363"/>
                <a:gd name="T9" fmla="*/ 0 h 331"/>
                <a:gd name="T10" fmla="*/ 362 w 363"/>
                <a:gd name="T11" fmla="*/ 330 h 331"/>
                <a:gd name="T12" fmla="*/ 11 w 363"/>
                <a:gd name="T13" fmla="*/ 330 h 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3"/>
                <a:gd name="T22" fmla="*/ 0 h 331"/>
                <a:gd name="T23" fmla="*/ 363 w 363"/>
                <a:gd name="T24" fmla="*/ 331 h 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3" h="331">
                  <a:moveTo>
                    <a:pt x="11" y="330"/>
                  </a:moveTo>
                  <a:lnTo>
                    <a:pt x="0" y="330"/>
                  </a:lnTo>
                  <a:lnTo>
                    <a:pt x="0" y="0"/>
                  </a:lnTo>
                  <a:lnTo>
                    <a:pt x="344" y="0"/>
                  </a:lnTo>
                  <a:lnTo>
                    <a:pt x="362" y="0"/>
                  </a:lnTo>
                  <a:lnTo>
                    <a:pt x="362" y="330"/>
                  </a:lnTo>
                  <a:lnTo>
                    <a:pt x="11" y="33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825" y="2158"/>
              <a:ext cx="352" cy="286"/>
            </a:xfrm>
            <a:custGeom>
              <a:avLst/>
              <a:gdLst>
                <a:gd name="T0" fmla="*/ 0 w 352"/>
                <a:gd name="T1" fmla="*/ 0 h 286"/>
                <a:gd name="T2" fmla="*/ 351 w 352"/>
                <a:gd name="T3" fmla="*/ 0 h 286"/>
                <a:gd name="T4" fmla="*/ 351 w 352"/>
                <a:gd name="T5" fmla="*/ 277 h 286"/>
                <a:gd name="T6" fmla="*/ 219 w 352"/>
                <a:gd name="T7" fmla="*/ 277 h 286"/>
                <a:gd name="T8" fmla="*/ 219 w 352"/>
                <a:gd name="T9" fmla="*/ 285 h 286"/>
                <a:gd name="T10" fmla="*/ 171 w 352"/>
                <a:gd name="T11" fmla="*/ 285 h 286"/>
                <a:gd name="T12" fmla="*/ 171 w 352"/>
                <a:gd name="T13" fmla="*/ 277 h 286"/>
                <a:gd name="T14" fmla="*/ 7 w 352"/>
                <a:gd name="T15" fmla="*/ 277 h 286"/>
                <a:gd name="T16" fmla="*/ 7 w 352"/>
                <a:gd name="T17" fmla="*/ 206 h 286"/>
                <a:gd name="T18" fmla="*/ 0 w 352"/>
                <a:gd name="T19" fmla="*/ 0 h 2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2"/>
                <a:gd name="T31" fmla="*/ 0 h 286"/>
                <a:gd name="T32" fmla="*/ 352 w 352"/>
                <a:gd name="T33" fmla="*/ 286 h 2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2" h="286">
                  <a:moveTo>
                    <a:pt x="0" y="0"/>
                  </a:moveTo>
                  <a:lnTo>
                    <a:pt x="351" y="0"/>
                  </a:lnTo>
                  <a:lnTo>
                    <a:pt x="351" y="277"/>
                  </a:lnTo>
                  <a:lnTo>
                    <a:pt x="219" y="277"/>
                  </a:lnTo>
                  <a:lnTo>
                    <a:pt x="219" y="285"/>
                  </a:lnTo>
                  <a:lnTo>
                    <a:pt x="171" y="285"/>
                  </a:lnTo>
                  <a:lnTo>
                    <a:pt x="171" y="277"/>
                  </a:lnTo>
                  <a:lnTo>
                    <a:pt x="7" y="277"/>
                  </a:lnTo>
                  <a:lnTo>
                    <a:pt x="7" y="20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768" y="1700"/>
              <a:ext cx="356" cy="336"/>
            </a:xfrm>
            <a:custGeom>
              <a:avLst/>
              <a:gdLst>
                <a:gd name="T0" fmla="*/ 355 w 356"/>
                <a:gd name="T1" fmla="*/ 335 h 336"/>
                <a:gd name="T2" fmla="*/ 0 w 356"/>
                <a:gd name="T3" fmla="*/ 335 h 336"/>
                <a:gd name="T4" fmla="*/ 0 w 356"/>
                <a:gd name="T5" fmla="*/ 0 h 336"/>
                <a:gd name="T6" fmla="*/ 344 w 356"/>
                <a:gd name="T7" fmla="*/ 0 h 336"/>
                <a:gd name="T8" fmla="*/ 355 w 356"/>
                <a:gd name="T9" fmla="*/ 0 h 336"/>
                <a:gd name="T10" fmla="*/ 355 w 356"/>
                <a:gd name="T11" fmla="*/ 335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336"/>
                <a:gd name="T20" fmla="*/ 356 w 356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336">
                  <a:moveTo>
                    <a:pt x="355" y="335"/>
                  </a:moveTo>
                  <a:lnTo>
                    <a:pt x="0" y="335"/>
                  </a:lnTo>
                  <a:lnTo>
                    <a:pt x="0" y="0"/>
                  </a:lnTo>
                  <a:lnTo>
                    <a:pt x="344" y="0"/>
                  </a:lnTo>
                  <a:lnTo>
                    <a:pt x="355" y="0"/>
                  </a:lnTo>
                  <a:lnTo>
                    <a:pt x="355" y="33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379" y="1036"/>
              <a:ext cx="363" cy="335"/>
            </a:xfrm>
            <a:custGeom>
              <a:avLst/>
              <a:gdLst>
                <a:gd name="T0" fmla="*/ 362 w 363"/>
                <a:gd name="T1" fmla="*/ 0 h 335"/>
                <a:gd name="T2" fmla="*/ 362 w 363"/>
                <a:gd name="T3" fmla="*/ 334 h 335"/>
                <a:gd name="T4" fmla="*/ 18 w 363"/>
                <a:gd name="T5" fmla="*/ 334 h 335"/>
                <a:gd name="T6" fmla="*/ 0 w 363"/>
                <a:gd name="T7" fmla="*/ 334 h 335"/>
                <a:gd name="T8" fmla="*/ 7 w 363"/>
                <a:gd name="T9" fmla="*/ 0 h 335"/>
                <a:gd name="T10" fmla="*/ 362 w 363"/>
                <a:gd name="T11" fmla="*/ 0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3"/>
                <a:gd name="T19" fmla="*/ 0 h 335"/>
                <a:gd name="T20" fmla="*/ 363 w 363"/>
                <a:gd name="T21" fmla="*/ 335 h 3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3" h="335">
                  <a:moveTo>
                    <a:pt x="362" y="0"/>
                  </a:moveTo>
                  <a:lnTo>
                    <a:pt x="362" y="334"/>
                  </a:lnTo>
                  <a:lnTo>
                    <a:pt x="18" y="334"/>
                  </a:lnTo>
                  <a:lnTo>
                    <a:pt x="0" y="334"/>
                  </a:lnTo>
                  <a:lnTo>
                    <a:pt x="7" y="0"/>
                  </a:lnTo>
                  <a:lnTo>
                    <a:pt x="362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16"/>
            <p:cNvGrpSpPr>
              <a:grpSpLocks/>
            </p:cNvGrpSpPr>
            <p:nvPr/>
          </p:nvGrpSpPr>
          <p:grpSpPr bwMode="auto">
            <a:xfrm>
              <a:off x="567" y="1705"/>
              <a:ext cx="800" cy="654"/>
              <a:chOff x="628" y="1100"/>
              <a:chExt cx="800" cy="654"/>
            </a:xfrm>
          </p:grpSpPr>
          <p:sp>
            <p:nvSpPr>
              <p:cNvPr id="140" name="Freeform 17"/>
              <p:cNvSpPr>
                <a:spLocks/>
              </p:cNvSpPr>
              <p:nvPr/>
            </p:nvSpPr>
            <p:spPr bwMode="auto">
              <a:xfrm>
                <a:off x="628" y="1100"/>
                <a:ext cx="336" cy="333"/>
              </a:xfrm>
              <a:custGeom>
                <a:avLst/>
                <a:gdLst>
                  <a:gd name="T0" fmla="*/ 0 w 305"/>
                  <a:gd name="T1" fmla="*/ 0 h 330"/>
                  <a:gd name="T2" fmla="*/ 304 w 305"/>
                  <a:gd name="T3" fmla="*/ 0 h 330"/>
                  <a:gd name="T4" fmla="*/ 304 w 305"/>
                  <a:gd name="T5" fmla="*/ 329 h 330"/>
                  <a:gd name="T6" fmla="*/ 0 w 305"/>
                  <a:gd name="T7" fmla="*/ 329 h 330"/>
                  <a:gd name="T8" fmla="*/ 0 w 305"/>
                  <a:gd name="T9" fmla="*/ 0 h 3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330"/>
                  <a:gd name="T17" fmla="*/ 305 w 305"/>
                  <a:gd name="T18" fmla="*/ 330 h 3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330">
                    <a:moveTo>
                      <a:pt x="0" y="0"/>
                    </a:moveTo>
                    <a:lnTo>
                      <a:pt x="304" y="0"/>
                    </a:lnTo>
                    <a:lnTo>
                      <a:pt x="304" y="329"/>
                    </a:lnTo>
                    <a:lnTo>
                      <a:pt x="0" y="32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18"/>
              <p:cNvSpPr>
                <a:spLocks noChangeShapeType="1"/>
              </p:cNvSpPr>
              <p:nvPr/>
            </p:nvSpPr>
            <p:spPr bwMode="auto">
              <a:xfrm>
                <a:off x="1239" y="1754"/>
                <a:ext cx="189" cy="0"/>
              </a:xfrm>
              <a:prstGeom prst="line">
                <a:avLst/>
              </a:prstGeom>
              <a:noFill/>
              <a:ln w="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9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9" y="2155"/>
              <a:ext cx="996" cy="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H="1" flipV="1">
              <a:off x="2833" y="2159"/>
              <a:ext cx="1" cy="15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" y="1874"/>
              <a:ext cx="1180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" y="2207"/>
              <a:ext cx="510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2482" y="2156"/>
              <a:ext cx="0" cy="14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3039" y="2765"/>
              <a:ext cx="292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V="1">
              <a:off x="3327" y="2669"/>
              <a:ext cx="0" cy="9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" name="Group 26"/>
            <p:cNvGrpSpPr>
              <a:grpSpLocks/>
            </p:cNvGrpSpPr>
            <p:nvPr/>
          </p:nvGrpSpPr>
          <p:grpSpPr bwMode="auto">
            <a:xfrm>
              <a:off x="561" y="2345"/>
              <a:ext cx="1598" cy="990"/>
              <a:chOff x="644" y="1758"/>
              <a:chExt cx="1586" cy="978"/>
            </a:xfrm>
          </p:grpSpPr>
          <p:pic>
            <p:nvPicPr>
              <p:cNvPr id="138" name="Picture 2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" y="1758"/>
                <a:ext cx="1586" cy="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9" name="Rectangle 28"/>
              <p:cNvSpPr>
                <a:spLocks noChangeArrowheads="1"/>
              </p:cNvSpPr>
              <p:nvPr/>
            </p:nvSpPr>
            <p:spPr bwMode="auto">
              <a:xfrm>
                <a:off x="1212" y="1770"/>
                <a:ext cx="47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709" y="2743"/>
              <a:ext cx="177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4704" y="2536"/>
              <a:ext cx="290" cy="230"/>
            </a:xfrm>
            <a:custGeom>
              <a:avLst/>
              <a:gdLst>
                <a:gd name="T0" fmla="*/ 11 w 290"/>
                <a:gd name="T1" fmla="*/ 0 h 230"/>
                <a:gd name="T2" fmla="*/ 0 w 290"/>
                <a:gd name="T3" fmla="*/ 229 h 230"/>
                <a:gd name="T4" fmla="*/ 289 w 290"/>
                <a:gd name="T5" fmla="*/ 229 h 230"/>
                <a:gd name="T6" fmla="*/ 289 w 290"/>
                <a:gd name="T7" fmla="*/ 0 h 230"/>
                <a:gd name="T8" fmla="*/ 11 w 290"/>
                <a:gd name="T9" fmla="*/ 0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0"/>
                <a:gd name="T16" fmla="*/ 0 h 230"/>
                <a:gd name="T17" fmla="*/ 290 w 290"/>
                <a:gd name="T18" fmla="*/ 230 h 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0" h="230">
                  <a:moveTo>
                    <a:pt x="11" y="0"/>
                  </a:moveTo>
                  <a:lnTo>
                    <a:pt x="0" y="229"/>
                  </a:lnTo>
                  <a:lnTo>
                    <a:pt x="289" y="229"/>
                  </a:lnTo>
                  <a:lnTo>
                    <a:pt x="289" y="0"/>
                  </a:lnTo>
                  <a:lnTo>
                    <a:pt x="11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4715" y="2263"/>
              <a:ext cx="286" cy="274"/>
            </a:xfrm>
            <a:custGeom>
              <a:avLst/>
              <a:gdLst>
                <a:gd name="T0" fmla="*/ 0 w 286"/>
                <a:gd name="T1" fmla="*/ 273 h 274"/>
                <a:gd name="T2" fmla="*/ 11 w 286"/>
                <a:gd name="T3" fmla="*/ 0 h 274"/>
                <a:gd name="T4" fmla="*/ 285 w 286"/>
                <a:gd name="T5" fmla="*/ 8 h 274"/>
                <a:gd name="T6" fmla="*/ 278 w 286"/>
                <a:gd name="T7" fmla="*/ 273 h 274"/>
                <a:gd name="T8" fmla="*/ 0 w 286"/>
                <a:gd name="T9" fmla="*/ 273 h 2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274"/>
                <a:gd name="T17" fmla="*/ 286 w 286"/>
                <a:gd name="T18" fmla="*/ 274 h 2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274">
                  <a:moveTo>
                    <a:pt x="0" y="273"/>
                  </a:moveTo>
                  <a:lnTo>
                    <a:pt x="11" y="0"/>
                  </a:lnTo>
                  <a:lnTo>
                    <a:pt x="285" y="8"/>
                  </a:lnTo>
                  <a:lnTo>
                    <a:pt x="278" y="273"/>
                  </a:lnTo>
                  <a:lnTo>
                    <a:pt x="0" y="273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4678" y="1299"/>
              <a:ext cx="389" cy="191"/>
            </a:xfrm>
            <a:custGeom>
              <a:avLst/>
              <a:gdLst>
                <a:gd name="T0" fmla="*/ 333 w 389"/>
                <a:gd name="T1" fmla="*/ 57 h 185"/>
                <a:gd name="T2" fmla="*/ 322 w 389"/>
                <a:gd name="T3" fmla="*/ 57 h 185"/>
                <a:gd name="T4" fmla="*/ 293 w 389"/>
                <a:gd name="T5" fmla="*/ 57 h 185"/>
                <a:gd name="T6" fmla="*/ 293 w 389"/>
                <a:gd name="T7" fmla="*/ 79 h 185"/>
                <a:gd name="T8" fmla="*/ 333 w 389"/>
                <a:gd name="T9" fmla="*/ 114 h 185"/>
                <a:gd name="T10" fmla="*/ 341 w 389"/>
                <a:gd name="T11" fmla="*/ 149 h 185"/>
                <a:gd name="T12" fmla="*/ 370 w 389"/>
                <a:gd name="T13" fmla="*/ 158 h 185"/>
                <a:gd name="T14" fmla="*/ 388 w 389"/>
                <a:gd name="T15" fmla="*/ 184 h 185"/>
                <a:gd name="T16" fmla="*/ 256 w 389"/>
                <a:gd name="T17" fmla="*/ 184 h 185"/>
                <a:gd name="T18" fmla="*/ 0 w 389"/>
                <a:gd name="T19" fmla="*/ 184 h 185"/>
                <a:gd name="T20" fmla="*/ 8 w 389"/>
                <a:gd name="T21" fmla="*/ 0 h 185"/>
                <a:gd name="T22" fmla="*/ 150 w 389"/>
                <a:gd name="T23" fmla="*/ 0 h 185"/>
                <a:gd name="T24" fmla="*/ 293 w 389"/>
                <a:gd name="T25" fmla="*/ 0 h 185"/>
                <a:gd name="T26" fmla="*/ 293 w 389"/>
                <a:gd name="T27" fmla="*/ 22 h 185"/>
                <a:gd name="T28" fmla="*/ 333 w 389"/>
                <a:gd name="T29" fmla="*/ 22 h 185"/>
                <a:gd name="T30" fmla="*/ 333 w 389"/>
                <a:gd name="T31" fmla="*/ 57 h 1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9"/>
                <a:gd name="T49" fmla="*/ 0 h 185"/>
                <a:gd name="T50" fmla="*/ 389 w 389"/>
                <a:gd name="T51" fmla="*/ 185 h 18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9" h="185">
                  <a:moveTo>
                    <a:pt x="333" y="57"/>
                  </a:moveTo>
                  <a:lnTo>
                    <a:pt x="322" y="57"/>
                  </a:lnTo>
                  <a:lnTo>
                    <a:pt x="293" y="57"/>
                  </a:lnTo>
                  <a:lnTo>
                    <a:pt x="293" y="79"/>
                  </a:lnTo>
                  <a:lnTo>
                    <a:pt x="333" y="114"/>
                  </a:lnTo>
                  <a:lnTo>
                    <a:pt x="341" y="149"/>
                  </a:lnTo>
                  <a:lnTo>
                    <a:pt x="370" y="158"/>
                  </a:lnTo>
                  <a:lnTo>
                    <a:pt x="388" y="184"/>
                  </a:lnTo>
                  <a:lnTo>
                    <a:pt x="256" y="184"/>
                  </a:lnTo>
                  <a:lnTo>
                    <a:pt x="0" y="184"/>
                  </a:lnTo>
                  <a:lnTo>
                    <a:pt x="8" y="0"/>
                  </a:lnTo>
                  <a:lnTo>
                    <a:pt x="150" y="0"/>
                  </a:lnTo>
                  <a:lnTo>
                    <a:pt x="293" y="0"/>
                  </a:lnTo>
                  <a:lnTo>
                    <a:pt x="293" y="22"/>
                  </a:lnTo>
                  <a:lnTo>
                    <a:pt x="333" y="22"/>
                  </a:lnTo>
                  <a:lnTo>
                    <a:pt x="333" y="57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2492" y="2962"/>
              <a:ext cx="422" cy="367"/>
            </a:xfrm>
            <a:custGeom>
              <a:avLst/>
              <a:gdLst>
                <a:gd name="T0" fmla="*/ 0 w 422"/>
                <a:gd name="T1" fmla="*/ 366 h 367"/>
                <a:gd name="T2" fmla="*/ 0 w 422"/>
                <a:gd name="T3" fmla="*/ 66 h 367"/>
                <a:gd name="T4" fmla="*/ 0 w 422"/>
                <a:gd name="T5" fmla="*/ 0 h 367"/>
                <a:gd name="T6" fmla="*/ 344 w 422"/>
                <a:gd name="T7" fmla="*/ 0 h 367"/>
                <a:gd name="T8" fmla="*/ 344 w 422"/>
                <a:gd name="T9" fmla="*/ 66 h 367"/>
                <a:gd name="T10" fmla="*/ 421 w 422"/>
                <a:gd name="T11" fmla="*/ 66 h 367"/>
                <a:gd name="T12" fmla="*/ 421 w 422"/>
                <a:gd name="T13" fmla="*/ 366 h 367"/>
                <a:gd name="T14" fmla="*/ 0 w 422"/>
                <a:gd name="T15" fmla="*/ 366 h 3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2"/>
                <a:gd name="T25" fmla="*/ 0 h 367"/>
                <a:gd name="T26" fmla="*/ 422 w 422"/>
                <a:gd name="T27" fmla="*/ 367 h 3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2" h="367">
                  <a:moveTo>
                    <a:pt x="0" y="366"/>
                  </a:moveTo>
                  <a:lnTo>
                    <a:pt x="0" y="66"/>
                  </a:lnTo>
                  <a:lnTo>
                    <a:pt x="0" y="0"/>
                  </a:lnTo>
                  <a:lnTo>
                    <a:pt x="344" y="0"/>
                  </a:lnTo>
                  <a:lnTo>
                    <a:pt x="344" y="66"/>
                  </a:lnTo>
                  <a:lnTo>
                    <a:pt x="421" y="66"/>
                  </a:lnTo>
                  <a:lnTo>
                    <a:pt x="421" y="366"/>
                  </a:lnTo>
                  <a:lnTo>
                    <a:pt x="0" y="366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4993" y="2536"/>
              <a:ext cx="294" cy="278"/>
            </a:xfrm>
            <a:custGeom>
              <a:avLst/>
              <a:gdLst>
                <a:gd name="T0" fmla="*/ 293 w 294"/>
                <a:gd name="T1" fmla="*/ 277 h 278"/>
                <a:gd name="T2" fmla="*/ 0 w 294"/>
                <a:gd name="T3" fmla="*/ 277 h 278"/>
                <a:gd name="T4" fmla="*/ 0 w 294"/>
                <a:gd name="T5" fmla="*/ 229 h 278"/>
                <a:gd name="T6" fmla="*/ 0 w 294"/>
                <a:gd name="T7" fmla="*/ 0 h 278"/>
                <a:gd name="T8" fmla="*/ 293 w 294"/>
                <a:gd name="T9" fmla="*/ 0 h 278"/>
                <a:gd name="T10" fmla="*/ 293 w 294"/>
                <a:gd name="T11" fmla="*/ 277 h 2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4"/>
                <a:gd name="T19" fmla="*/ 0 h 278"/>
                <a:gd name="T20" fmla="*/ 294 w 294"/>
                <a:gd name="T21" fmla="*/ 278 h 2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4" h="278">
                  <a:moveTo>
                    <a:pt x="293" y="277"/>
                  </a:moveTo>
                  <a:lnTo>
                    <a:pt x="0" y="277"/>
                  </a:lnTo>
                  <a:lnTo>
                    <a:pt x="0" y="229"/>
                  </a:lnTo>
                  <a:lnTo>
                    <a:pt x="0" y="0"/>
                  </a:lnTo>
                  <a:lnTo>
                    <a:pt x="293" y="0"/>
                  </a:lnTo>
                  <a:lnTo>
                    <a:pt x="293" y="277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4544" y="1036"/>
              <a:ext cx="285" cy="265"/>
            </a:xfrm>
            <a:custGeom>
              <a:avLst/>
              <a:gdLst>
                <a:gd name="T0" fmla="*/ 284 w 285"/>
                <a:gd name="T1" fmla="*/ 0 h 265"/>
                <a:gd name="T2" fmla="*/ 284 w 285"/>
                <a:gd name="T3" fmla="*/ 264 h 265"/>
                <a:gd name="T4" fmla="*/ 142 w 285"/>
                <a:gd name="T5" fmla="*/ 264 h 265"/>
                <a:gd name="T6" fmla="*/ 0 w 285"/>
                <a:gd name="T7" fmla="*/ 264 h 265"/>
                <a:gd name="T8" fmla="*/ 0 w 285"/>
                <a:gd name="T9" fmla="*/ 0 h 265"/>
                <a:gd name="T10" fmla="*/ 284 w 285"/>
                <a:gd name="T11" fmla="*/ 0 h 2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5"/>
                <a:gd name="T19" fmla="*/ 0 h 265"/>
                <a:gd name="T20" fmla="*/ 285 w 285"/>
                <a:gd name="T21" fmla="*/ 265 h 2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5" h="265">
                  <a:moveTo>
                    <a:pt x="284" y="0"/>
                  </a:moveTo>
                  <a:lnTo>
                    <a:pt x="284" y="264"/>
                  </a:lnTo>
                  <a:lnTo>
                    <a:pt x="142" y="264"/>
                  </a:lnTo>
                  <a:lnTo>
                    <a:pt x="0" y="264"/>
                  </a:lnTo>
                  <a:lnTo>
                    <a:pt x="0" y="0"/>
                  </a:lnTo>
                  <a:lnTo>
                    <a:pt x="284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677" y="2500"/>
              <a:ext cx="403" cy="463"/>
            </a:xfrm>
            <a:custGeom>
              <a:avLst/>
              <a:gdLst>
                <a:gd name="T0" fmla="*/ 190 w 399"/>
                <a:gd name="T1" fmla="*/ 0 h 463"/>
                <a:gd name="T2" fmla="*/ 0 w 399"/>
                <a:gd name="T3" fmla="*/ 0 h 463"/>
                <a:gd name="T4" fmla="*/ 0 w 399"/>
                <a:gd name="T5" fmla="*/ 129 h 463"/>
                <a:gd name="T6" fmla="*/ 0 w 399"/>
                <a:gd name="T7" fmla="*/ 462 h 463"/>
                <a:gd name="T8" fmla="*/ 398 w 399"/>
                <a:gd name="T9" fmla="*/ 462 h 463"/>
                <a:gd name="T10" fmla="*/ 398 w 399"/>
                <a:gd name="T11" fmla="*/ 371 h 463"/>
                <a:gd name="T12" fmla="*/ 398 w 399"/>
                <a:gd name="T13" fmla="*/ 0 h 463"/>
                <a:gd name="T14" fmla="*/ 190 w 399"/>
                <a:gd name="T15" fmla="*/ 0 h 4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9"/>
                <a:gd name="T25" fmla="*/ 0 h 463"/>
                <a:gd name="T26" fmla="*/ 399 w 399"/>
                <a:gd name="T27" fmla="*/ 463 h 4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9" h="463">
                  <a:moveTo>
                    <a:pt x="190" y="0"/>
                  </a:moveTo>
                  <a:lnTo>
                    <a:pt x="0" y="0"/>
                  </a:lnTo>
                  <a:lnTo>
                    <a:pt x="0" y="129"/>
                  </a:lnTo>
                  <a:lnTo>
                    <a:pt x="0" y="462"/>
                  </a:lnTo>
                  <a:lnTo>
                    <a:pt x="398" y="462"/>
                  </a:lnTo>
                  <a:lnTo>
                    <a:pt x="398" y="371"/>
                  </a:lnTo>
                  <a:lnTo>
                    <a:pt x="398" y="0"/>
                  </a:lnTo>
                  <a:lnTo>
                    <a:pt x="190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67" y="2158"/>
              <a:ext cx="316" cy="343"/>
            </a:xfrm>
            <a:custGeom>
              <a:avLst/>
              <a:gdLst>
                <a:gd name="T0" fmla="*/ 0 w 316"/>
                <a:gd name="T1" fmla="*/ 342 h 343"/>
                <a:gd name="T2" fmla="*/ 18 w 316"/>
                <a:gd name="T3" fmla="*/ 0 h 343"/>
                <a:gd name="T4" fmla="*/ 315 w 316"/>
                <a:gd name="T5" fmla="*/ 0 h 343"/>
                <a:gd name="T6" fmla="*/ 315 w 316"/>
                <a:gd name="T7" fmla="*/ 277 h 343"/>
                <a:gd name="T8" fmla="*/ 315 w 316"/>
                <a:gd name="T9" fmla="*/ 342 h 343"/>
                <a:gd name="T10" fmla="*/ 208 w 316"/>
                <a:gd name="T11" fmla="*/ 342 h 343"/>
                <a:gd name="T12" fmla="*/ 0 w 316"/>
                <a:gd name="T13" fmla="*/ 342 h 3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6"/>
                <a:gd name="T22" fmla="*/ 0 h 343"/>
                <a:gd name="T23" fmla="*/ 316 w 316"/>
                <a:gd name="T24" fmla="*/ 343 h 3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6" h="343">
                  <a:moveTo>
                    <a:pt x="0" y="342"/>
                  </a:moveTo>
                  <a:lnTo>
                    <a:pt x="18" y="0"/>
                  </a:lnTo>
                  <a:lnTo>
                    <a:pt x="315" y="0"/>
                  </a:lnTo>
                  <a:lnTo>
                    <a:pt x="315" y="277"/>
                  </a:lnTo>
                  <a:lnTo>
                    <a:pt x="315" y="342"/>
                  </a:lnTo>
                  <a:lnTo>
                    <a:pt x="208" y="342"/>
                  </a:lnTo>
                  <a:lnTo>
                    <a:pt x="0" y="342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4075" y="3098"/>
              <a:ext cx="356" cy="231"/>
            </a:xfrm>
            <a:custGeom>
              <a:avLst/>
              <a:gdLst>
                <a:gd name="T0" fmla="*/ 0 w 356"/>
                <a:gd name="T1" fmla="*/ 230 h 231"/>
                <a:gd name="T2" fmla="*/ 0 w 356"/>
                <a:gd name="T3" fmla="*/ 0 h 231"/>
                <a:gd name="T4" fmla="*/ 355 w 356"/>
                <a:gd name="T5" fmla="*/ 0 h 231"/>
                <a:gd name="T6" fmla="*/ 355 w 356"/>
                <a:gd name="T7" fmla="*/ 230 h 231"/>
                <a:gd name="T8" fmla="*/ 0 w 356"/>
                <a:gd name="T9" fmla="*/ 230 h 2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231"/>
                <a:gd name="T17" fmla="*/ 356 w 356"/>
                <a:gd name="T18" fmla="*/ 231 h 2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231">
                  <a:moveTo>
                    <a:pt x="0" y="230"/>
                  </a:moveTo>
                  <a:lnTo>
                    <a:pt x="0" y="0"/>
                  </a:lnTo>
                  <a:lnTo>
                    <a:pt x="355" y="0"/>
                  </a:lnTo>
                  <a:lnTo>
                    <a:pt x="355" y="230"/>
                  </a:lnTo>
                  <a:lnTo>
                    <a:pt x="0" y="23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4993" y="3076"/>
              <a:ext cx="294" cy="253"/>
            </a:xfrm>
            <a:custGeom>
              <a:avLst/>
              <a:gdLst>
                <a:gd name="T0" fmla="*/ 293 w 294"/>
                <a:gd name="T1" fmla="*/ 252 h 253"/>
                <a:gd name="T2" fmla="*/ 0 w 294"/>
                <a:gd name="T3" fmla="*/ 252 h 253"/>
                <a:gd name="T4" fmla="*/ 0 w 294"/>
                <a:gd name="T5" fmla="*/ 0 h 253"/>
                <a:gd name="T6" fmla="*/ 293 w 294"/>
                <a:gd name="T7" fmla="*/ 0 h 253"/>
                <a:gd name="T8" fmla="*/ 293 w 294"/>
                <a:gd name="T9" fmla="*/ 252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4"/>
                <a:gd name="T16" fmla="*/ 0 h 253"/>
                <a:gd name="T17" fmla="*/ 294 w 294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4" h="253">
                  <a:moveTo>
                    <a:pt x="293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293" y="0"/>
                  </a:lnTo>
                  <a:lnTo>
                    <a:pt x="293" y="252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1797" y="2962"/>
              <a:ext cx="353" cy="367"/>
            </a:xfrm>
            <a:custGeom>
              <a:avLst/>
              <a:gdLst>
                <a:gd name="T0" fmla="*/ 12 w 353"/>
                <a:gd name="T1" fmla="*/ 366 h 367"/>
                <a:gd name="T2" fmla="*/ 0 w 353"/>
                <a:gd name="T3" fmla="*/ 0 h 367"/>
                <a:gd name="T4" fmla="*/ 352 w 353"/>
                <a:gd name="T5" fmla="*/ 10 h 367"/>
                <a:gd name="T6" fmla="*/ 352 w 353"/>
                <a:gd name="T7" fmla="*/ 66 h 367"/>
                <a:gd name="T8" fmla="*/ 352 w 353"/>
                <a:gd name="T9" fmla="*/ 366 h 367"/>
                <a:gd name="T10" fmla="*/ 12 w 353"/>
                <a:gd name="T11" fmla="*/ 366 h 3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3"/>
                <a:gd name="T19" fmla="*/ 0 h 367"/>
                <a:gd name="T20" fmla="*/ 353 w 353"/>
                <a:gd name="T21" fmla="*/ 367 h 3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3" h="367">
                  <a:moveTo>
                    <a:pt x="12" y="366"/>
                  </a:moveTo>
                  <a:lnTo>
                    <a:pt x="0" y="0"/>
                  </a:lnTo>
                  <a:lnTo>
                    <a:pt x="352" y="10"/>
                  </a:lnTo>
                  <a:lnTo>
                    <a:pt x="352" y="66"/>
                  </a:lnTo>
                  <a:lnTo>
                    <a:pt x="352" y="366"/>
                  </a:lnTo>
                  <a:lnTo>
                    <a:pt x="12" y="36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3534" y="1370"/>
              <a:ext cx="268" cy="331"/>
            </a:xfrm>
            <a:custGeom>
              <a:avLst/>
              <a:gdLst>
                <a:gd name="T0" fmla="*/ 8 w 268"/>
                <a:gd name="T1" fmla="*/ 194 h 331"/>
                <a:gd name="T2" fmla="*/ 0 w 268"/>
                <a:gd name="T3" fmla="*/ 330 h 331"/>
                <a:gd name="T4" fmla="*/ 256 w 268"/>
                <a:gd name="T5" fmla="*/ 330 h 331"/>
                <a:gd name="T6" fmla="*/ 256 w 268"/>
                <a:gd name="T7" fmla="*/ 260 h 331"/>
                <a:gd name="T8" fmla="*/ 267 w 268"/>
                <a:gd name="T9" fmla="*/ 0 h 331"/>
                <a:gd name="T10" fmla="*/ 8 w 268"/>
                <a:gd name="T11" fmla="*/ 0 h 331"/>
                <a:gd name="T12" fmla="*/ 8 w 268"/>
                <a:gd name="T13" fmla="*/ 194 h 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8"/>
                <a:gd name="T22" fmla="*/ 0 h 331"/>
                <a:gd name="T23" fmla="*/ 268 w 268"/>
                <a:gd name="T24" fmla="*/ 331 h 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8" h="331">
                  <a:moveTo>
                    <a:pt x="8" y="194"/>
                  </a:moveTo>
                  <a:lnTo>
                    <a:pt x="0" y="330"/>
                  </a:lnTo>
                  <a:lnTo>
                    <a:pt x="256" y="330"/>
                  </a:lnTo>
                  <a:lnTo>
                    <a:pt x="256" y="260"/>
                  </a:lnTo>
                  <a:lnTo>
                    <a:pt x="267" y="0"/>
                  </a:lnTo>
                  <a:lnTo>
                    <a:pt x="8" y="0"/>
                  </a:lnTo>
                  <a:lnTo>
                    <a:pt x="8" y="194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3180" y="1300"/>
              <a:ext cx="363" cy="271"/>
            </a:xfrm>
            <a:custGeom>
              <a:avLst/>
              <a:gdLst>
                <a:gd name="T0" fmla="*/ 362 w 363"/>
                <a:gd name="T1" fmla="*/ 264 h 265"/>
                <a:gd name="T2" fmla="*/ 0 w 363"/>
                <a:gd name="T3" fmla="*/ 264 h 265"/>
                <a:gd name="T4" fmla="*/ 0 w 363"/>
                <a:gd name="T5" fmla="*/ 70 h 265"/>
                <a:gd name="T6" fmla="*/ 0 w 363"/>
                <a:gd name="T7" fmla="*/ 0 h 265"/>
                <a:gd name="T8" fmla="*/ 362 w 363"/>
                <a:gd name="T9" fmla="*/ 0 h 265"/>
                <a:gd name="T10" fmla="*/ 362 w 363"/>
                <a:gd name="T11" fmla="*/ 70 h 265"/>
                <a:gd name="T12" fmla="*/ 362 w 363"/>
                <a:gd name="T13" fmla="*/ 264 h 2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3"/>
                <a:gd name="T22" fmla="*/ 0 h 265"/>
                <a:gd name="T23" fmla="*/ 363 w 363"/>
                <a:gd name="T24" fmla="*/ 265 h 2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3" h="265">
                  <a:moveTo>
                    <a:pt x="362" y="264"/>
                  </a:moveTo>
                  <a:lnTo>
                    <a:pt x="0" y="264"/>
                  </a:lnTo>
                  <a:lnTo>
                    <a:pt x="0" y="70"/>
                  </a:lnTo>
                  <a:lnTo>
                    <a:pt x="0" y="0"/>
                  </a:lnTo>
                  <a:lnTo>
                    <a:pt x="362" y="0"/>
                  </a:lnTo>
                  <a:lnTo>
                    <a:pt x="362" y="70"/>
                  </a:lnTo>
                  <a:lnTo>
                    <a:pt x="362" y="264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4438" y="2228"/>
              <a:ext cx="289" cy="309"/>
            </a:xfrm>
            <a:custGeom>
              <a:avLst/>
              <a:gdLst>
                <a:gd name="T0" fmla="*/ 277 w 289"/>
                <a:gd name="T1" fmla="*/ 308 h 309"/>
                <a:gd name="T2" fmla="*/ 0 w 289"/>
                <a:gd name="T3" fmla="*/ 298 h 309"/>
                <a:gd name="T4" fmla="*/ 0 w 289"/>
                <a:gd name="T5" fmla="*/ 207 h 309"/>
                <a:gd name="T6" fmla="*/ 0 w 289"/>
                <a:gd name="T7" fmla="*/ 0 h 309"/>
                <a:gd name="T8" fmla="*/ 288 w 289"/>
                <a:gd name="T9" fmla="*/ 0 h 309"/>
                <a:gd name="T10" fmla="*/ 288 w 289"/>
                <a:gd name="T11" fmla="*/ 35 h 309"/>
                <a:gd name="T12" fmla="*/ 277 w 289"/>
                <a:gd name="T13" fmla="*/ 308 h 3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9"/>
                <a:gd name="T22" fmla="*/ 0 h 309"/>
                <a:gd name="T23" fmla="*/ 289 w 289"/>
                <a:gd name="T24" fmla="*/ 309 h 3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9" h="309">
                  <a:moveTo>
                    <a:pt x="277" y="308"/>
                  </a:moveTo>
                  <a:lnTo>
                    <a:pt x="0" y="298"/>
                  </a:lnTo>
                  <a:lnTo>
                    <a:pt x="0" y="207"/>
                  </a:lnTo>
                  <a:lnTo>
                    <a:pt x="0" y="0"/>
                  </a:lnTo>
                  <a:lnTo>
                    <a:pt x="288" y="0"/>
                  </a:lnTo>
                  <a:lnTo>
                    <a:pt x="288" y="35"/>
                  </a:lnTo>
                  <a:lnTo>
                    <a:pt x="277" y="308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2149" y="3029"/>
              <a:ext cx="344" cy="300"/>
            </a:xfrm>
            <a:custGeom>
              <a:avLst/>
              <a:gdLst>
                <a:gd name="T0" fmla="*/ 0 w 344"/>
                <a:gd name="T1" fmla="*/ 299 h 300"/>
                <a:gd name="T2" fmla="*/ 0 w 344"/>
                <a:gd name="T3" fmla="*/ 0 h 300"/>
                <a:gd name="T4" fmla="*/ 343 w 344"/>
                <a:gd name="T5" fmla="*/ 0 h 300"/>
                <a:gd name="T6" fmla="*/ 343 w 344"/>
                <a:gd name="T7" fmla="*/ 299 h 300"/>
                <a:gd name="T8" fmla="*/ 0 w 344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"/>
                <a:gd name="T16" fmla="*/ 0 h 300"/>
                <a:gd name="T17" fmla="*/ 344 w 344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" h="300">
                  <a:moveTo>
                    <a:pt x="0" y="299"/>
                  </a:moveTo>
                  <a:lnTo>
                    <a:pt x="0" y="0"/>
                  </a:lnTo>
                  <a:lnTo>
                    <a:pt x="343" y="0"/>
                  </a:lnTo>
                  <a:lnTo>
                    <a:pt x="343" y="299"/>
                  </a:lnTo>
                  <a:lnTo>
                    <a:pt x="0" y="299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3677" y="2962"/>
              <a:ext cx="403" cy="367"/>
            </a:xfrm>
            <a:custGeom>
              <a:avLst/>
              <a:gdLst>
                <a:gd name="T0" fmla="*/ 0 w 399"/>
                <a:gd name="T1" fmla="*/ 366 h 367"/>
                <a:gd name="T2" fmla="*/ 0 w 399"/>
                <a:gd name="T3" fmla="*/ 0 h 367"/>
                <a:gd name="T4" fmla="*/ 398 w 399"/>
                <a:gd name="T5" fmla="*/ 0 h 367"/>
                <a:gd name="T6" fmla="*/ 398 w 399"/>
                <a:gd name="T7" fmla="*/ 136 h 367"/>
                <a:gd name="T8" fmla="*/ 398 w 399"/>
                <a:gd name="T9" fmla="*/ 366 h 367"/>
                <a:gd name="T10" fmla="*/ 0 w 399"/>
                <a:gd name="T11" fmla="*/ 366 h 3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9"/>
                <a:gd name="T19" fmla="*/ 0 h 367"/>
                <a:gd name="T20" fmla="*/ 399 w 399"/>
                <a:gd name="T21" fmla="*/ 367 h 3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9" h="367">
                  <a:moveTo>
                    <a:pt x="0" y="366"/>
                  </a:moveTo>
                  <a:lnTo>
                    <a:pt x="0" y="0"/>
                  </a:lnTo>
                  <a:lnTo>
                    <a:pt x="398" y="0"/>
                  </a:lnTo>
                  <a:lnTo>
                    <a:pt x="398" y="136"/>
                  </a:lnTo>
                  <a:lnTo>
                    <a:pt x="398" y="366"/>
                  </a:lnTo>
                  <a:lnTo>
                    <a:pt x="0" y="366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4993" y="2813"/>
              <a:ext cx="294" cy="262"/>
            </a:xfrm>
            <a:custGeom>
              <a:avLst/>
              <a:gdLst>
                <a:gd name="T0" fmla="*/ 293 w 294"/>
                <a:gd name="T1" fmla="*/ 263 h 264"/>
                <a:gd name="T2" fmla="*/ 0 w 294"/>
                <a:gd name="T3" fmla="*/ 263 h 264"/>
                <a:gd name="T4" fmla="*/ 0 w 294"/>
                <a:gd name="T5" fmla="*/ 215 h 264"/>
                <a:gd name="T6" fmla="*/ 0 w 294"/>
                <a:gd name="T7" fmla="*/ 0 h 264"/>
                <a:gd name="T8" fmla="*/ 293 w 294"/>
                <a:gd name="T9" fmla="*/ 0 h 264"/>
                <a:gd name="T10" fmla="*/ 293 w 294"/>
                <a:gd name="T11" fmla="*/ 263 h 2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4"/>
                <a:gd name="T19" fmla="*/ 0 h 264"/>
                <a:gd name="T20" fmla="*/ 294 w 294"/>
                <a:gd name="T21" fmla="*/ 264 h 2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4" h="264">
                  <a:moveTo>
                    <a:pt x="293" y="263"/>
                  </a:moveTo>
                  <a:lnTo>
                    <a:pt x="0" y="263"/>
                  </a:lnTo>
                  <a:lnTo>
                    <a:pt x="0" y="215"/>
                  </a:lnTo>
                  <a:lnTo>
                    <a:pt x="0" y="0"/>
                  </a:lnTo>
                  <a:lnTo>
                    <a:pt x="293" y="0"/>
                  </a:lnTo>
                  <a:lnTo>
                    <a:pt x="293" y="263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3534" y="1700"/>
              <a:ext cx="316" cy="400"/>
            </a:xfrm>
            <a:custGeom>
              <a:avLst/>
              <a:gdLst>
                <a:gd name="T0" fmla="*/ 256 w 316"/>
                <a:gd name="T1" fmla="*/ 0 h 401"/>
                <a:gd name="T2" fmla="*/ 256 w 316"/>
                <a:gd name="T3" fmla="*/ 114 h 401"/>
                <a:gd name="T4" fmla="*/ 285 w 316"/>
                <a:gd name="T5" fmla="*/ 114 h 401"/>
                <a:gd name="T6" fmla="*/ 285 w 316"/>
                <a:gd name="T7" fmla="*/ 193 h 401"/>
                <a:gd name="T8" fmla="*/ 315 w 316"/>
                <a:gd name="T9" fmla="*/ 193 h 401"/>
                <a:gd name="T10" fmla="*/ 315 w 316"/>
                <a:gd name="T11" fmla="*/ 241 h 401"/>
                <a:gd name="T12" fmla="*/ 285 w 316"/>
                <a:gd name="T13" fmla="*/ 241 h 401"/>
                <a:gd name="T14" fmla="*/ 285 w 316"/>
                <a:gd name="T15" fmla="*/ 400 h 401"/>
                <a:gd name="T16" fmla="*/ 0 w 316"/>
                <a:gd name="T17" fmla="*/ 400 h 401"/>
                <a:gd name="T18" fmla="*/ 0 w 316"/>
                <a:gd name="T19" fmla="*/ 137 h 401"/>
                <a:gd name="T20" fmla="*/ 0 w 316"/>
                <a:gd name="T21" fmla="*/ 0 h 401"/>
                <a:gd name="T22" fmla="*/ 256 w 316"/>
                <a:gd name="T23" fmla="*/ 0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6"/>
                <a:gd name="T37" fmla="*/ 0 h 401"/>
                <a:gd name="T38" fmla="*/ 316 w 316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6" h="401">
                  <a:moveTo>
                    <a:pt x="256" y="0"/>
                  </a:moveTo>
                  <a:lnTo>
                    <a:pt x="256" y="114"/>
                  </a:lnTo>
                  <a:lnTo>
                    <a:pt x="285" y="114"/>
                  </a:lnTo>
                  <a:lnTo>
                    <a:pt x="285" y="193"/>
                  </a:lnTo>
                  <a:lnTo>
                    <a:pt x="315" y="193"/>
                  </a:lnTo>
                  <a:lnTo>
                    <a:pt x="315" y="241"/>
                  </a:lnTo>
                  <a:lnTo>
                    <a:pt x="285" y="241"/>
                  </a:lnTo>
                  <a:lnTo>
                    <a:pt x="285" y="400"/>
                  </a:lnTo>
                  <a:lnTo>
                    <a:pt x="0" y="400"/>
                  </a:lnTo>
                  <a:lnTo>
                    <a:pt x="0" y="137"/>
                  </a:lnTo>
                  <a:lnTo>
                    <a:pt x="0" y="0"/>
                  </a:lnTo>
                  <a:lnTo>
                    <a:pt x="256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4828" y="1036"/>
              <a:ext cx="298" cy="288"/>
            </a:xfrm>
            <a:custGeom>
              <a:avLst/>
              <a:gdLst>
                <a:gd name="T0" fmla="*/ 19 w 298"/>
                <a:gd name="T1" fmla="*/ 0 h 288"/>
                <a:gd name="T2" fmla="*/ 48 w 298"/>
                <a:gd name="T3" fmla="*/ 45 h 288"/>
                <a:gd name="T4" fmla="*/ 88 w 298"/>
                <a:gd name="T5" fmla="*/ 45 h 288"/>
                <a:gd name="T6" fmla="*/ 88 w 298"/>
                <a:gd name="T7" fmla="*/ 71 h 288"/>
                <a:gd name="T8" fmla="*/ 118 w 298"/>
                <a:gd name="T9" fmla="*/ 71 h 288"/>
                <a:gd name="T10" fmla="*/ 125 w 298"/>
                <a:gd name="T11" fmla="*/ 93 h 288"/>
                <a:gd name="T12" fmla="*/ 165 w 298"/>
                <a:gd name="T13" fmla="*/ 103 h 288"/>
                <a:gd name="T14" fmla="*/ 191 w 298"/>
                <a:gd name="T15" fmla="*/ 103 h 288"/>
                <a:gd name="T16" fmla="*/ 202 w 298"/>
                <a:gd name="T17" fmla="*/ 80 h 288"/>
                <a:gd name="T18" fmla="*/ 260 w 298"/>
                <a:gd name="T19" fmla="*/ 80 h 288"/>
                <a:gd name="T20" fmla="*/ 260 w 298"/>
                <a:gd name="T21" fmla="*/ 115 h 288"/>
                <a:gd name="T22" fmla="*/ 297 w 298"/>
                <a:gd name="T23" fmla="*/ 137 h 288"/>
                <a:gd name="T24" fmla="*/ 286 w 298"/>
                <a:gd name="T25" fmla="*/ 159 h 288"/>
                <a:gd name="T26" fmla="*/ 260 w 298"/>
                <a:gd name="T27" fmla="*/ 159 h 288"/>
                <a:gd name="T28" fmla="*/ 278 w 298"/>
                <a:gd name="T29" fmla="*/ 186 h 288"/>
                <a:gd name="T30" fmla="*/ 297 w 298"/>
                <a:gd name="T31" fmla="*/ 172 h 288"/>
                <a:gd name="T32" fmla="*/ 297 w 298"/>
                <a:gd name="T33" fmla="*/ 207 h 288"/>
                <a:gd name="T34" fmla="*/ 278 w 298"/>
                <a:gd name="T35" fmla="*/ 207 h 288"/>
                <a:gd name="T36" fmla="*/ 238 w 298"/>
                <a:gd name="T37" fmla="*/ 194 h 288"/>
                <a:gd name="T38" fmla="*/ 231 w 298"/>
                <a:gd name="T39" fmla="*/ 242 h 288"/>
                <a:gd name="T40" fmla="*/ 202 w 298"/>
                <a:gd name="T41" fmla="*/ 252 h 288"/>
                <a:gd name="T42" fmla="*/ 183 w 298"/>
                <a:gd name="T43" fmla="*/ 287 h 288"/>
                <a:gd name="T44" fmla="*/ 143 w 298"/>
                <a:gd name="T45" fmla="*/ 287 h 288"/>
                <a:gd name="T46" fmla="*/ 143 w 298"/>
                <a:gd name="T47" fmla="*/ 265 h 288"/>
                <a:gd name="T48" fmla="*/ 0 w 298"/>
                <a:gd name="T49" fmla="*/ 265 h 288"/>
                <a:gd name="T50" fmla="*/ 0 w 298"/>
                <a:gd name="T51" fmla="*/ 0 h 288"/>
                <a:gd name="T52" fmla="*/ 19 w 298"/>
                <a:gd name="T53" fmla="*/ 0 h 28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98"/>
                <a:gd name="T82" fmla="*/ 0 h 288"/>
                <a:gd name="T83" fmla="*/ 298 w 298"/>
                <a:gd name="T84" fmla="*/ 288 h 28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98" h="288">
                  <a:moveTo>
                    <a:pt x="19" y="0"/>
                  </a:moveTo>
                  <a:lnTo>
                    <a:pt x="48" y="45"/>
                  </a:lnTo>
                  <a:lnTo>
                    <a:pt x="88" y="45"/>
                  </a:lnTo>
                  <a:lnTo>
                    <a:pt x="88" y="71"/>
                  </a:lnTo>
                  <a:lnTo>
                    <a:pt x="118" y="71"/>
                  </a:lnTo>
                  <a:lnTo>
                    <a:pt x="125" y="93"/>
                  </a:lnTo>
                  <a:lnTo>
                    <a:pt x="165" y="103"/>
                  </a:lnTo>
                  <a:lnTo>
                    <a:pt x="191" y="103"/>
                  </a:lnTo>
                  <a:lnTo>
                    <a:pt x="202" y="80"/>
                  </a:lnTo>
                  <a:lnTo>
                    <a:pt x="260" y="80"/>
                  </a:lnTo>
                  <a:lnTo>
                    <a:pt x="260" y="115"/>
                  </a:lnTo>
                  <a:lnTo>
                    <a:pt x="297" y="137"/>
                  </a:lnTo>
                  <a:lnTo>
                    <a:pt x="286" y="159"/>
                  </a:lnTo>
                  <a:lnTo>
                    <a:pt x="260" y="159"/>
                  </a:lnTo>
                  <a:lnTo>
                    <a:pt x="278" y="186"/>
                  </a:lnTo>
                  <a:lnTo>
                    <a:pt x="297" y="172"/>
                  </a:lnTo>
                  <a:lnTo>
                    <a:pt x="297" y="207"/>
                  </a:lnTo>
                  <a:lnTo>
                    <a:pt x="278" y="207"/>
                  </a:lnTo>
                  <a:lnTo>
                    <a:pt x="238" y="194"/>
                  </a:lnTo>
                  <a:lnTo>
                    <a:pt x="231" y="242"/>
                  </a:lnTo>
                  <a:lnTo>
                    <a:pt x="202" y="252"/>
                  </a:lnTo>
                  <a:lnTo>
                    <a:pt x="183" y="287"/>
                  </a:lnTo>
                  <a:lnTo>
                    <a:pt x="143" y="287"/>
                  </a:lnTo>
                  <a:lnTo>
                    <a:pt x="143" y="265"/>
                  </a:lnTo>
                  <a:lnTo>
                    <a:pt x="0" y="265"/>
                  </a:ln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4726" y="1748"/>
              <a:ext cx="286" cy="253"/>
            </a:xfrm>
            <a:custGeom>
              <a:avLst/>
              <a:gdLst>
                <a:gd name="T0" fmla="*/ 285 w 286"/>
                <a:gd name="T1" fmla="*/ 252 h 253"/>
                <a:gd name="T2" fmla="*/ 285 w 286"/>
                <a:gd name="T3" fmla="*/ 66 h 253"/>
                <a:gd name="T4" fmla="*/ 267 w 286"/>
                <a:gd name="T5" fmla="*/ 66 h 253"/>
                <a:gd name="T6" fmla="*/ 267 w 286"/>
                <a:gd name="T7" fmla="*/ 89 h 253"/>
                <a:gd name="T8" fmla="*/ 208 w 286"/>
                <a:gd name="T9" fmla="*/ 66 h 253"/>
                <a:gd name="T10" fmla="*/ 198 w 286"/>
                <a:gd name="T11" fmla="*/ 80 h 253"/>
                <a:gd name="T12" fmla="*/ 198 w 286"/>
                <a:gd name="T13" fmla="*/ 23 h 253"/>
                <a:gd name="T14" fmla="*/ 132 w 286"/>
                <a:gd name="T15" fmla="*/ 23 h 253"/>
                <a:gd name="T16" fmla="*/ 95 w 286"/>
                <a:gd name="T17" fmla="*/ 23 h 253"/>
                <a:gd name="T18" fmla="*/ 48 w 286"/>
                <a:gd name="T19" fmla="*/ 0 h 253"/>
                <a:gd name="T20" fmla="*/ 0 w 286"/>
                <a:gd name="T21" fmla="*/ 10 h 253"/>
                <a:gd name="T22" fmla="*/ 0 w 286"/>
                <a:gd name="T23" fmla="*/ 159 h 253"/>
                <a:gd name="T24" fmla="*/ 0 w 286"/>
                <a:gd name="T25" fmla="*/ 252 h 253"/>
                <a:gd name="T26" fmla="*/ 285 w 286"/>
                <a:gd name="T27" fmla="*/ 252 h 2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6"/>
                <a:gd name="T43" fmla="*/ 0 h 253"/>
                <a:gd name="T44" fmla="*/ 286 w 286"/>
                <a:gd name="T45" fmla="*/ 253 h 2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6" h="253">
                  <a:moveTo>
                    <a:pt x="285" y="252"/>
                  </a:moveTo>
                  <a:lnTo>
                    <a:pt x="285" y="66"/>
                  </a:lnTo>
                  <a:lnTo>
                    <a:pt x="267" y="66"/>
                  </a:lnTo>
                  <a:lnTo>
                    <a:pt x="267" y="89"/>
                  </a:lnTo>
                  <a:lnTo>
                    <a:pt x="208" y="66"/>
                  </a:lnTo>
                  <a:lnTo>
                    <a:pt x="198" y="80"/>
                  </a:lnTo>
                  <a:lnTo>
                    <a:pt x="198" y="23"/>
                  </a:lnTo>
                  <a:lnTo>
                    <a:pt x="132" y="23"/>
                  </a:lnTo>
                  <a:lnTo>
                    <a:pt x="95" y="23"/>
                  </a:lnTo>
                  <a:lnTo>
                    <a:pt x="48" y="0"/>
                  </a:lnTo>
                  <a:lnTo>
                    <a:pt x="0" y="10"/>
                  </a:lnTo>
                  <a:lnTo>
                    <a:pt x="0" y="159"/>
                  </a:lnTo>
                  <a:lnTo>
                    <a:pt x="0" y="252"/>
                  </a:lnTo>
                  <a:lnTo>
                    <a:pt x="285" y="252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2141" y="2500"/>
              <a:ext cx="352" cy="266"/>
            </a:xfrm>
            <a:custGeom>
              <a:avLst/>
              <a:gdLst>
                <a:gd name="T0" fmla="*/ 8 w 352"/>
                <a:gd name="T1" fmla="*/ 265 h 266"/>
                <a:gd name="T2" fmla="*/ 351 w 352"/>
                <a:gd name="T3" fmla="*/ 265 h 266"/>
                <a:gd name="T4" fmla="*/ 351 w 352"/>
                <a:gd name="T5" fmla="*/ 199 h 266"/>
                <a:gd name="T6" fmla="*/ 344 w 352"/>
                <a:gd name="T7" fmla="*/ 58 h 266"/>
                <a:gd name="T8" fmla="*/ 132 w 352"/>
                <a:gd name="T9" fmla="*/ 58 h 266"/>
                <a:gd name="T10" fmla="*/ 132 w 352"/>
                <a:gd name="T11" fmla="*/ 0 h 266"/>
                <a:gd name="T12" fmla="*/ 0 w 352"/>
                <a:gd name="T13" fmla="*/ 0 h 266"/>
                <a:gd name="T14" fmla="*/ 0 w 352"/>
                <a:gd name="T15" fmla="*/ 129 h 266"/>
                <a:gd name="T16" fmla="*/ 8 w 352"/>
                <a:gd name="T17" fmla="*/ 265 h 2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2"/>
                <a:gd name="T28" fmla="*/ 0 h 266"/>
                <a:gd name="T29" fmla="*/ 352 w 352"/>
                <a:gd name="T30" fmla="*/ 266 h 2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2" h="266">
                  <a:moveTo>
                    <a:pt x="8" y="265"/>
                  </a:moveTo>
                  <a:lnTo>
                    <a:pt x="351" y="265"/>
                  </a:lnTo>
                  <a:lnTo>
                    <a:pt x="351" y="199"/>
                  </a:lnTo>
                  <a:lnTo>
                    <a:pt x="344" y="58"/>
                  </a:lnTo>
                  <a:lnTo>
                    <a:pt x="132" y="58"/>
                  </a:lnTo>
                  <a:lnTo>
                    <a:pt x="132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8" y="26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4075" y="2871"/>
              <a:ext cx="356" cy="228"/>
            </a:xfrm>
            <a:custGeom>
              <a:avLst/>
              <a:gdLst>
                <a:gd name="T0" fmla="*/ 0 w 356"/>
                <a:gd name="T1" fmla="*/ 0 h 228"/>
                <a:gd name="T2" fmla="*/ 355 w 356"/>
                <a:gd name="T3" fmla="*/ 0 h 228"/>
                <a:gd name="T4" fmla="*/ 355 w 356"/>
                <a:gd name="T5" fmla="*/ 157 h 228"/>
                <a:gd name="T6" fmla="*/ 355 w 356"/>
                <a:gd name="T7" fmla="*/ 227 h 228"/>
                <a:gd name="T8" fmla="*/ 0 w 356"/>
                <a:gd name="T9" fmla="*/ 227 h 228"/>
                <a:gd name="T10" fmla="*/ 0 w 356"/>
                <a:gd name="T11" fmla="*/ 91 h 228"/>
                <a:gd name="T12" fmla="*/ 0 w 356"/>
                <a:gd name="T13" fmla="*/ 0 h 2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6"/>
                <a:gd name="T22" fmla="*/ 0 h 228"/>
                <a:gd name="T23" fmla="*/ 356 w 356"/>
                <a:gd name="T24" fmla="*/ 228 h 2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6" h="228">
                  <a:moveTo>
                    <a:pt x="0" y="0"/>
                  </a:moveTo>
                  <a:lnTo>
                    <a:pt x="355" y="0"/>
                  </a:lnTo>
                  <a:lnTo>
                    <a:pt x="355" y="157"/>
                  </a:lnTo>
                  <a:lnTo>
                    <a:pt x="355" y="227"/>
                  </a:lnTo>
                  <a:lnTo>
                    <a:pt x="0" y="227"/>
                  </a:lnTo>
                  <a:lnTo>
                    <a:pt x="0" y="91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2123" y="1700"/>
              <a:ext cx="357" cy="336"/>
            </a:xfrm>
            <a:custGeom>
              <a:avLst/>
              <a:gdLst>
                <a:gd name="T0" fmla="*/ 7 w 352"/>
                <a:gd name="T1" fmla="*/ 335 h 336"/>
                <a:gd name="T2" fmla="*/ 351 w 352"/>
                <a:gd name="T3" fmla="*/ 335 h 336"/>
                <a:gd name="T4" fmla="*/ 351 w 352"/>
                <a:gd name="T5" fmla="*/ 0 h 336"/>
                <a:gd name="T6" fmla="*/ 0 w 352"/>
                <a:gd name="T7" fmla="*/ 0 h 336"/>
                <a:gd name="T8" fmla="*/ 0 w 352"/>
                <a:gd name="T9" fmla="*/ 335 h 336"/>
                <a:gd name="T10" fmla="*/ 7 w 352"/>
                <a:gd name="T11" fmla="*/ 335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2"/>
                <a:gd name="T19" fmla="*/ 0 h 336"/>
                <a:gd name="T20" fmla="*/ 352 w 352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2" h="336">
                  <a:moveTo>
                    <a:pt x="7" y="335"/>
                  </a:moveTo>
                  <a:lnTo>
                    <a:pt x="351" y="335"/>
                  </a:lnTo>
                  <a:lnTo>
                    <a:pt x="351" y="0"/>
                  </a:lnTo>
                  <a:lnTo>
                    <a:pt x="0" y="0"/>
                  </a:lnTo>
                  <a:lnTo>
                    <a:pt x="0" y="335"/>
                  </a:lnTo>
                  <a:lnTo>
                    <a:pt x="7" y="33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3"/>
            <p:cNvSpPr>
              <a:spLocks/>
            </p:cNvSpPr>
            <p:nvPr/>
          </p:nvSpPr>
          <p:spPr bwMode="auto">
            <a:xfrm>
              <a:off x="2829" y="1894"/>
              <a:ext cx="352" cy="265"/>
            </a:xfrm>
            <a:custGeom>
              <a:avLst/>
              <a:gdLst>
                <a:gd name="T0" fmla="*/ 0 w 352"/>
                <a:gd name="T1" fmla="*/ 141 h 265"/>
                <a:gd name="T2" fmla="*/ 0 w 352"/>
                <a:gd name="T3" fmla="*/ 0 h 265"/>
                <a:gd name="T4" fmla="*/ 351 w 352"/>
                <a:gd name="T5" fmla="*/ 0 h 265"/>
                <a:gd name="T6" fmla="*/ 351 w 352"/>
                <a:gd name="T7" fmla="*/ 207 h 265"/>
                <a:gd name="T8" fmla="*/ 351 w 352"/>
                <a:gd name="T9" fmla="*/ 264 h 265"/>
                <a:gd name="T10" fmla="*/ 0 w 352"/>
                <a:gd name="T11" fmla="*/ 264 h 265"/>
                <a:gd name="T12" fmla="*/ 0 w 352"/>
                <a:gd name="T13" fmla="*/ 141 h 2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2"/>
                <a:gd name="T22" fmla="*/ 0 h 265"/>
                <a:gd name="T23" fmla="*/ 352 w 352"/>
                <a:gd name="T24" fmla="*/ 265 h 2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2" h="265">
                  <a:moveTo>
                    <a:pt x="0" y="141"/>
                  </a:moveTo>
                  <a:lnTo>
                    <a:pt x="0" y="0"/>
                  </a:lnTo>
                  <a:lnTo>
                    <a:pt x="351" y="0"/>
                  </a:lnTo>
                  <a:lnTo>
                    <a:pt x="351" y="207"/>
                  </a:lnTo>
                  <a:lnTo>
                    <a:pt x="351" y="264"/>
                  </a:lnTo>
                  <a:lnTo>
                    <a:pt x="0" y="264"/>
                  </a:lnTo>
                  <a:lnTo>
                    <a:pt x="0" y="141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4"/>
            <p:cNvSpPr>
              <a:spLocks/>
            </p:cNvSpPr>
            <p:nvPr/>
          </p:nvSpPr>
          <p:spPr bwMode="auto">
            <a:xfrm>
              <a:off x="1157" y="2364"/>
              <a:ext cx="565" cy="402"/>
            </a:xfrm>
            <a:custGeom>
              <a:avLst/>
              <a:gdLst>
                <a:gd name="T0" fmla="*/ 290 w 565"/>
                <a:gd name="T1" fmla="*/ 194 h 402"/>
                <a:gd name="T2" fmla="*/ 564 w 565"/>
                <a:gd name="T3" fmla="*/ 194 h 402"/>
                <a:gd name="T4" fmla="*/ 564 w 565"/>
                <a:gd name="T5" fmla="*/ 0 h 402"/>
                <a:gd name="T6" fmla="*/ 556 w 565"/>
                <a:gd name="T7" fmla="*/ 0 h 402"/>
                <a:gd name="T8" fmla="*/ 268 w 565"/>
                <a:gd name="T9" fmla="*/ 0 h 402"/>
                <a:gd name="T10" fmla="*/ 0 w 565"/>
                <a:gd name="T11" fmla="*/ 0 h 402"/>
                <a:gd name="T12" fmla="*/ 19 w 565"/>
                <a:gd name="T13" fmla="*/ 401 h 402"/>
                <a:gd name="T14" fmla="*/ 290 w 565"/>
                <a:gd name="T15" fmla="*/ 401 h 402"/>
                <a:gd name="T16" fmla="*/ 290 w 565"/>
                <a:gd name="T17" fmla="*/ 194 h 4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5"/>
                <a:gd name="T28" fmla="*/ 0 h 402"/>
                <a:gd name="T29" fmla="*/ 565 w 565"/>
                <a:gd name="T30" fmla="*/ 402 h 4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5" h="402">
                  <a:moveTo>
                    <a:pt x="290" y="194"/>
                  </a:moveTo>
                  <a:lnTo>
                    <a:pt x="564" y="194"/>
                  </a:lnTo>
                  <a:lnTo>
                    <a:pt x="564" y="0"/>
                  </a:lnTo>
                  <a:lnTo>
                    <a:pt x="556" y="0"/>
                  </a:lnTo>
                  <a:lnTo>
                    <a:pt x="268" y="0"/>
                  </a:lnTo>
                  <a:lnTo>
                    <a:pt x="0" y="0"/>
                  </a:lnTo>
                  <a:lnTo>
                    <a:pt x="19" y="401"/>
                  </a:lnTo>
                  <a:lnTo>
                    <a:pt x="290" y="401"/>
                  </a:lnTo>
                  <a:lnTo>
                    <a:pt x="290" y="19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5"/>
            <p:cNvSpPr>
              <a:spLocks/>
            </p:cNvSpPr>
            <p:nvPr/>
          </p:nvSpPr>
          <p:spPr bwMode="auto">
            <a:xfrm>
              <a:off x="1724" y="2628"/>
              <a:ext cx="429" cy="344"/>
            </a:xfrm>
            <a:custGeom>
              <a:avLst/>
              <a:gdLst>
                <a:gd name="T0" fmla="*/ 76 w 429"/>
                <a:gd name="T1" fmla="*/ 333 h 344"/>
                <a:gd name="T2" fmla="*/ 11 w 429"/>
                <a:gd name="T3" fmla="*/ 333 h 344"/>
                <a:gd name="T4" fmla="*/ 0 w 429"/>
                <a:gd name="T5" fmla="*/ 0 h 344"/>
                <a:gd name="T6" fmla="*/ 420 w 429"/>
                <a:gd name="T7" fmla="*/ 0 h 344"/>
                <a:gd name="T8" fmla="*/ 428 w 429"/>
                <a:gd name="T9" fmla="*/ 136 h 344"/>
                <a:gd name="T10" fmla="*/ 428 w 429"/>
                <a:gd name="T11" fmla="*/ 343 h 344"/>
                <a:gd name="T12" fmla="*/ 76 w 429"/>
                <a:gd name="T13" fmla="*/ 333 h 3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9"/>
                <a:gd name="T22" fmla="*/ 0 h 344"/>
                <a:gd name="T23" fmla="*/ 429 w 429"/>
                <a:gd name="T24" fmla="*/ 344 h 3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9" h="344">
                  <a:moveTo>
                    <a:pt x="76" y="333"/>
                  </a:moveTo>
                  <a:lnTo>
                    <a:pt x="11" y="333"/>
                  </a:lnTo>
                  <a:lnTo>
                    <a:pt x="0" y="0"/>
                  </a:lnTo>
                  <a:lnTo>
                    <a:pt x="420" y="0"/>
                  </a:lnTo>
                  <a:lnTo>
                    <a:pt x="428" y="136"/>
                  </a:lnTo>
                  <a:lnTo>
                    <a:pt x="428" y="343"/>
                  </a:lnTo>
                  <a:lnTo>
                    <a:pt x="76" y="33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6"/>
            <p:cNvSpPr>
              <a:spLocks/>
            </p:cNvSpPr>
            <p:nvPr/>
          </p:nvSpPr>
          <p:spPr bwMode="auto">
            <a:xfrm>
              <a:off x="4726" y="2000"/>
              <a:ext cx="286" cy="273"/>
            </a:xfrm>
            <a:custGeom>
              <a:avLst/>
              <a:gdLst>
                <a:gd name="T0" fmla="*/ 0 w 286"/>
                <a:gd name="T1" fmla="*/ 264 h 273"/>
                <a:gd name="T2" fmla="*/ 0 w 286"/>
                <a:gd name="T3" fmla="*/ 229 h 273"/>
                <a:gd name="T4" fmla="*/ 0 w 286"/>
                <a:gd name="T5" fmla="*/ 0 h 273"/>
                <a:gd name="T6" fmla="*/ 285 w 286"/>
                <a:gd name="T7" fmla="*/ 0 h 273"/>
                <a:gd name="T8" fmla="*/ 274 w 286"/>
                <a:gd name="T9" fmla="*/ 272 h 273"/>
                <a:gd name="T10" fmla="*/ 0 w 286"/>
                <a:gd name="T11" fmla="*/ 264 h 2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6"/>
                <a:gd name="T19" fmla="*/ 0 h 273"/>
                <a:gd name="T20" fmla="*/ 286 w 286"/>
                <a:gd name="T21" fmla="*/ 273 h 2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6" h="273">
                  <a:moveTo>
                    <a:pt x="0" y="264"/>
                  </a:moveTo>
                  <a:lnTo>
                    <a:pt x="0" y="229"/>
                  </a:lnTo>
                  <a:lnTo>
                    <a:pt x="0" y="0"/>
                  </a:lnTo>
                  <a:lnTo>
                    <a:pt x="285" y="0"/>
                  </a:lnTo>
                  <a:lnTo>
                    <a:pt x="274" y="272"/>
                  </a:lnTo>
                  <a:lnTo>
                    <a:pt x="0" y="264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7"/>
            <p:cNvSpPr>
              <a:spLocks/>
            </p:cNvSpPr>
            <p:nvPr/>
          </p:nvSpPr>
          <p:spPr bwMode="auto">
            <a:xfrm>
              <a:off x="3790" y="1631"/>
              <a:ext cx="297" cy="277"/>
            </a:xfrm>
            <a:custGeom>
              <a:avLst/>
              <a:gdLst>
                <a:gd name="T0" fmla="*/ 0 w 297"/>
                <a:gd name="T1" fmla="*/ 0 h 277"/>
                <a:gd name="T2" fmla="*/ 77 w 297"/>
                <a:gd name="T3" fmla="*/ 0 h 277"/>
                <a:gd name="T4" fmla="*/ 77 w 297"/>
                <a:gd name="T5" fmla="*/ 70 h 277"/>
                <a:gd name="T6" fmla="*/ 84 w 297"/>
                <a:gd name="T7" fmla="*/ 70 h 277"/>
                <a:gd name="T8" fmla="*/ 77 w 297"/>
                <a:gd name="T9" fmla="*/ 106 h 277"/>
                <a:gd name="T10" fmla="*/ 132 w 297"/>
                <a:gd name="T11" fmla="*/ 106 h 277"/>
                <a:gd name="T12" fmla="*/ 154 w 297"/>
                <a:gd name="T13" fmla="*/ 118 h 277"/>
                <a:gd name="T14" fmla="*/ 172 w 297"/>
                <a:gd name="T15" fmla="*/ 91 h 277"/>
                <a:gd name="T16" fmla="*/ 172 w 297"/>
                <a:gd name="T17" fmla="*/ 118 h 277"/>
                <a:gd name="T18" fmla="*/ 296 w 297"/>
                <a:gd name="T19" fmla="*/ 118 h 277"/>
                <a:gd name="T20" fmla="*/ 296 w 297"/>
                <a:gd name="T21" fmla="*/ 140 h 277"/>
                <a:gd name="T22" fmla="*/ 296 w 297"/>
                <a:gd name="T23" fmla="*/ 276 h 277"/>
                <a:gd name="T24" fmla="*/ 59 w 297"/>
                <a:gd name="T25" fmla="*/ 263 h 277"/>
                <a:gd name="T26" fmla="*/ 29 w 297"/>
                <a:gd name="T27" fmla="*/ 263 h 277"/>
                <a:gd name="T28" fmla="*/ 29 w 297"/>
                <a:gd name="T29" fmla="*/ 184 h 277"/>
                <a:gd name="T30" fmla="*/ 0 w 297"/>
                <a:gd name="T31" fmla="*/ 184 h 277"/>
                <a:gd name="T32" fmla="*/ 0 w 297"/>
                <a:gd name="T33" fmla="*/ 70 h 277"/>
                <a:gd name="T34" fmla="*/ 0 w 297"/>
                <a:gd name="T35" fmla="*/ 0 h 27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7"/>
                <a:gd name="T55" fmla="*/ 0 h 277"/>
                <a:gd name="T56" fmla="*/ 297 w 297"/>
                <a:gd name="T57" fmla="*/ 277 h 27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7" h="277">
                  <a:moveTo>
                    <a:pt x="0" y="0"/>
                  </a:moveTo>
                  <a:lnTo>
                    <a:pt x="77" y="0"/>
                  </a:lnTo>
                  <a:lnTo>
                    <a:pt x="77" y="70"/>
                  </a:lnTo>
                  <a:lnTo>
                    <a:pt x="84" y="70"/>
                  </a:lnTo>
                  <a:lnTo>
                    <a:pt x="77" y="106"/>
                  </a:lnTo>
                  <a:lnTo>
                    <a:pt x="132" y="106"/>
                  </a:lnTo>
                  <a:lnTo>
                    <a:pt x="154" y="118"/>
                  </a:lnTo>
                  <a:lnTo>
                    <a:pt x="172" y="91"/>
                  </a:lnTo>
                  <a:lnTo>
                    <a:pt x="172" y="118"/>
                  </a:lnTo>
                  <a:lnTo>
                    <a:pt x="296" y="118"/>
                  </a:lnTo>
                  <a:lnTo>
                    <a:pt x="296" y="140"/>
                  </a:lnTo>
                  <a:lnTo>
                    <a:pt x="296" y="276"/>
                  </a:lnTo>
                  <a:lnTo>
                    <a:pt x="59" y="263"/>
                  </a:lnTo>
                  <a:lnTo>
                    <a:pt x="29" y="263"/>
                  </a:lnTo>
                  <a:lnTo>
                    <a:pt x="29" y="184"/>
                  </a:lnTo>
                  <a:lnTo>
                    <a:pt x="0" y="184"/>
                  </a:lnTo>
                  <a:lnTo>
                    <a:pt x="0" y="7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8"/>
            <p:cNvSpPr>
              <a:spLocks/>
            </p:cNvSpPr>
            <p:nvPr/>
          </p:nvSpPr>
          <p:spPr bwMode="auto">
            <a:xfrm>
              <a:off x="1453" y="2558"/>
              <a:ext cx="286" cy="405"/>
            </a:xfrm>
            <a:custGeom>
              <a:avLst/>
              <a:gdLst>
                <a:gd name="T0" fmla="*/ 0 w 286"/>
                <a:gd name="T1" fmla="*/ 0 h 405"/>
                <a:gd name="T2" fmla="*/ 274 w 286"/>
                <a:gd name="T3" fmla="*/ 0 h 405"/>
                <a:gd name="T4" fmla="*/ 274 w 286"/>
                <a:gd name="T5" fmla="*/ 71 h 405"/>
                <a:gd name="T6" fmla="*/ 285 w 286"/>
                <a:gd name="T7" fmla="*/ 404 h 405"/>
                <a:gd name="T8" fmla="*/ 0 w 286"/>
                <a:gd name="T9" fmla="*/ 404 h 405"/>
                <a:gd name="T10" fmla="*/ 0 w 286"/>
                <a:gd name="T11" fmla="*/ 207 h 405"/>
                <a:gd name="T12" fmla="*/ 0 w 286"/>
                <a:gd name="T13" fmla="*/ 0 h 4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6"/>
                <a:gd name="T22" fmla="*/ 0 h 405"/>
                <a:gd name="T23" fmla="*/ 286 w 286"/>
                <a:gd name="T24" fmla="*/ 405 h 4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6" h="405">
                  <a:moveTo>
                    <a:pt x="0" y="0"/>
                  </a:moveTo>
                  <a:lnTo>
                    <a:pt x="274" y="0"/>
                  </a:lnTo>
                  <a:lnTo>
                    <a:pt x="274" y="71"/>
                  </a:lnTo>
                  <a:lnTo>
                    <a:pt x="285" y="404"/>
                  </a:lnTo>
                  <a:lnTo>
                    <a:pt x="0" y="404"/>
                  </a:lnTo>
                  <a:lnTo>
                    <a:pt x="0" y="207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9"/>
            <p:cNvSpPr>
              <a:spLocks/>
            </p:cNvSpPr>
            <p:nvPr/>
          </p:nvSpPr>
          <p:spPr bwMode="auto">
            <a:xfrm>
              <a:off x="563" y="2035"/>
              <a:ext cx="334" cy="330"/>
            </a:xfrm>
            <a:custGeom>
              <a:avLst/>
              <a:gdLst>
                <a:gd name="T0" fmla="*/ 0 w 305"/>
                <a:gd name="T1" fmla="*/ 0 h 330"/>
                <a:gd name="T2" fmla="*/ 304 w 305"/>
                <a:gd name="T3" fmla="*/ 0 h 330"/>
                <a:gd name="T4" fmla="*/ 304 w 305"/>
                <a:gd name="T5" fmla="*/ 329 h 330"/>
                <a:gd name="T6" fmla="*/ 0 w 305"/>
                <a:gd name="T7" fmla="*/ 329 h 330"/>
                <a:gd name="T8" fmla="*/ 0 w 305"/>
                <a:gd name="T9" fmla="*/ 0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"/>
                <a:gd name="T16" fmla="*/ 0 h 330"/>
                <a:gd name="T17" fmla="*/ 305 w 305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" h="330">
                  <a:moveTo>
                    <a:pt x="0" y="0"/>
                  </a:moveTo>
                  <a:lnTo>
                    <a:pt x="304" y="0"/>
                  </a:lnTo>
                  <a:lnTo>
                    <a:pt x="304" y="329"/>
                  </a:lnTo>
                  <a:lnTo>
                    <a:pt x="0" y="329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0"/>
            <p:cNvSpPr>
              <a:spLocks/>
            </p:cNvSpPr>
            <p:nvPr/>
          </p:nvSpPr>
          <p:spPr bwMode="auto">
            <a:xfrm>
              <a:off x="4075" y="2435"/>
              <a:ext cx="364" cy="437"/>
            </a:xfrm>
            <a:custGeom>
              <a:avLst/>
              <a:gdLst>
                <a:gd name="T0" fmla="*/ 0 w 364"/>
                <a:gd name="T1" fmla="*/ 65 h 437"/>
                <a:gd name="T2" fmla="*/ 107 w 364"/>
                <a:gd name="T3" fmla="*/ 65 h 437"/>
                <a:gd name="T4" fmla="*/ 107 w 364"/>
                <a:gd name="T5" fmla="*/ 0 h 437"/>
                <a:gd name="T6" fmla="*/ 363 w 364"/>
                <a:gd name="T7" fmla="*/ 0 h 437"/>
                <a:gd name="T8" fmla="*/ 363 w 364"/>
                <a:gd name="T9" fmla="*/ 92 h 437"/>
                <a:gd name="T10" fmla="*/ 355 w 364"/>
                <a:gd name="T11" fmla="*/ 330 h 437"/>
                <a:gd name="T12" fmla="*/ 355 w 364"/>
                <a:gd name="T13" fmla="*/ 436 h 437"/>
                <a:gd name="T14" fmla="*/ 0 w 364"/>
                <a:gd name="T15" fmla="*/ 436 h 437"/>
                <a:gd name="T16" fmla="*/ 0 w 364"/>
                <a:gd name="T17" fmla="*/ 65 h 4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4"/>
                <a:gd name="T28" fmla="*/ 0 h 437"/>
                <a:gd name="T29" fmla="*/ 364 w 364"/>
                <a:gd name="T30" fmla="*/ 437 h 4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4" h="437">
                  <a:moveTo>
                    <a:pt x="0" y="65"/>
                  </a:moveTo>
                  <a:lnTo>
                    <a:pt x="107" y="65"/>
                  </a:lnTo>
                  <a:lnTo>
                    <a:pt x="107" y="0"/>
                  </a:lnTo>
                  <a:lnTo>
                    <a:pt x="363" y="0"/>
                  </a:lnTo>
                  <a:lnTo>
                    <a:pt x="363" y="92"/>
                  </a:lnTo>
                  <a:lnTo>
                    <a:pt x="355" y="330"/>
                  </a:lnTo>
                  <a:lnTo>
                    <a:pt x="355" y="436"/>
                  </a:lnTo>
                  <a:lnTo>
                    <a:pt x="0" y="436"/>
                  </a:lnTo>
                  <a:lnTo>
                    <a:pt x="0" y="6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1"/>
            <p:cNvSpPr>
              <a:spLocks/>
            </p:cNvSpPr>
            <p:nvPr/>
          </p:nvSpPr>
          <p:spPr bwMode="auto">
            <a:xfrm>
              <a:off x="569" y="2364"/>
              <a:ext cx="323" cy="402"/>
            </a:xfrm>
            <a:custGeom>
              <a:avLst/>
              <a:gdLst>
                <a:gd name="T0" fmla="*/ 0 w 323"/>
                <a:gd name="T1" fmla="*/ 0 h 402"/>
                <a:gd name="T2" fmla="*/ 304 w 323"/>
                <a:gd name="T3" fmla="*/ 0 h 402"/>
                <a:gd name="T4" fmla="*/ 314 w 323"/>
                <a:gd name="T5" fmla="*/ 0 h 402"/>
                <a:gd name="T6" fmla="*/ 314 w 323"/>
                <a:gd name="T7" fmla="*/ 335 h 402"/>
                <a:gd name="T8" fmla="*/ 322 w 323"/>
                <a:gd name="T9" fmla="*/ 335 h 402"/>
                <a:gd name="T10" fmla="*/ 322 w 323"/>
                <a:gd name="T11" fmla="*/ 401 h 402"/>
                <a:gd name="T12" fmla="*/ 0 w 323"/>
                <a:gd name="T13" fmla="*/ 401 h 402"/>
                <a:gd name="T14" fmla="*/ 0 w 323"/>
                <a:gd name="T15" fmla="*/ 0 h 4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3"/>
                <a:gd name="T25" fmla="*/ 0 h 402"/>
                <a:gd name="T26" fmla="*/ 323 w 323"/>
                <a:gd name="T27" fmla="*/ 402 h 4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3" h="402">
                  <a:moveTo>
                    <a:pt x="0" y="0"/>
                  </a:moveTo>
                  <a:lnTo>
                    <a:pt x="304" y="0"/>
                  </a:lnTo>
                  <a:lnTo>
                    <a:pt x="314" y="0"/>
                  </a:lnTo>
                  <a:lnTo>
                    <a:pt x="314" y="335"/>
                  </a:lnTo>
                  <a:lnTo>
                    <a:pt x="322" y="335"/>
                  </a:lnTo>
                  <a:lnTo>
                    <a:pt x="322" y="401"/>
                  </a:lnTo>
                  <a:lnTo>
                    <a:pt x="0" y="40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2"/>
            <p:cNvSpPr>
              <a:spLocks/>
            </p:cNvSpPr>
            <p:nvPr/>
          </p:nvSpPr>
          <p:spPr bwMode="auto">
            <a:xfrm>
              <a:off x="2913" y="3029"/>
              <a:ext cx="344" cy="300"/>
            </a:xfrm>
            <a:custGeom>
              <a:avLst/>
              <a:gdLst>
                <a:gd name="T0" fmla="*/ 0 w 344"/>
                <a:gd name="T1" fmla="*/ 299 h 300"/>
                <a:gd name="T2" fmla="*/ 0 w 344"/>
                <a:gd name="T3" fmla="*/ 0 h 300"/>
                <a:gd name="T4" fmla="*/ 343 w 344"/>
                <a:gd name="T5" fmla="*/ 0 h 300"/>
                <a:gd name="T6" fmla="*/ 343 w 344"/>
                <a:gd name="T7" fmla="*/ 299 h 300"/>
                <a:gd name="T8" fmla="*/ 0 w 344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"/>
                <a:gd name="T16" fmla="*/ 0 h 300"/>
                <a:gd name="T17" fmla="*/ 344 w 344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" h="300">
                  <a:moveTo>
                    <a:pt x="0" y="299"/>
                  </a:moveTo>
                  <a:lnTo>
                    <a:pt x="0" y="0"/>
                  </a:lnTo>
                  <a:lnTo>
                    <a:pt x="343" y="0"/>
                  </a:lnTo>
                  <a:lnTo>
                    <a:pt x="343" y="299"/>
                  </a:lnTo>
                  <a:lnTo>
                    <a:pt x="0" y="299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3"/>
            <p:cNvSpPr>
              <a:spLocks/>
            </p:cNvSpPr>
            <p:nvPr/>
          </p:nvSpPr>
          <p:spPr bwMode="auto">
            <a:xfrm>
              <a:off x="1176" y="2765"/>
              <a:ext cx="272" cy="265"/>
            </a:xfrm>
            <a:custGeom>
              <a:avLst/>
              <a:gdLst>
                <a:gd name="T0" fmla="*/ 271 w 272"/>
                <a:gd name="T1" fmla="*/ 0 h 265"/>
                <a:gd name="T2" fmla="*/ 271 w 272"/>
                <a:gd name="T3" fmla="*/ 198 h 265"/>
                <a:gd name="T4" fmla="*/ 271 w 272"/>
                <a:gd name="T5" fmla="*/ 264 h 265"/>
                <a:gd name="T6" fmla="*/ 11 w 272"/>
                <a:gd name="T7" fmla="*/ 264 h 265"/>
                <a:gd name="T8" fmla="*/ 0 w 272"/>
                <a:gd name="T9" fmla="*/ 264 h 265"/>
                <a:gd name="T10" fmla="*/ 0 w 272"/>
                <a:gd name="T11" fmla="*/ 0 h 265"/>
                <a:gd name="T12" fmla="*/ 271 w 272"/>
                <a:gd name="T13" fmla="*/ 0 h 2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2"/>
                <a:gd name="T22" fmla="*/ 0 h 265"/>
                <a:gd name="T23" fmla="*/ 272 w 272"/>
                <a:gd name="T24" fmla="*/ 265 h 2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2" h="265">
                  <a:moveTo>
                    <a:pt x="271" y="0"/>
                  </a:moveTo>
                  <a:lnTo>
                    <a:pt x="271" y="198"/>
                  </a:lnTo>
                  <a:lnTo>
                    <a:pt x="271" y="264"/>
                  </a:lnTo>
                  <a:lnTo>
                    <a:pt x="11" y="264"/>
                  </a:lnTo>
                  <a:lnTo>
                    <a:pt x="0" y="264"/>
                  </a:lnTo>
                  <a:lnTo>
                    <a:pt x="0" y="0"/>
                  </a:lnTo>
                  <a:lnTo>
                    <a:pt x="27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4"/>
            <p:cNvSpPr>
              <a:spLocks/>
            </p:cNvSpPr>
            <p:nvPr/>
          </p:nvSpPr>
          <p:spPr bwMode="auto">
            <a:xfrm>
              <a:off x="1721" y="2364"/>
              <a:ext cx="421" cy="265"/>
            </a:xfrm>
            <a:custGeom>
              <a:avLst/>
              <a:gdLst>
                <a:gd name="T0" fmla="*/ 420 w 421"/>
                <a:gd name="T1" fmla="*/ 264 h 265"/>
                <a:gd name="T2" fmla="*/ 0 w 421"/>
                <a:gd name="T3" fmla="*/ 264 h 265"/>
                <a:gd name="T4" fmla="*/ 0 w 421"/>
                <a:gd name="T5" fmla="*/ 193 h 265"/>
                <a:gd name="T6" fmla="*/ 0 w 421"/>
                <a:gd name="T7" fmla="*/ 0 h 265"/>
                <a:gd name="T8" fmla="*/ 409 w 421"/>
                <a:gd name="T9" fmla="*/ 0 h 265"/>
                <a:gd name="T10" fmla="*/ 420 w 421"/>
                <a:gd name="T11" fmla="*/ 136 h 265"/>
                <a:gd name="T12" fmla="*/ 420 w 421"/>
                <a:gd name="T13" fmla="*/ 264 h 2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1"/>
                <a:gd name="T22" fmla="*/ 0 h 265"/>
                <a:gd name="T23" fmla="*/ 421 w 421"/>
                <a:gd name="T24" fmla="*/ 265 h 2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1" h="265">
                  <a:moveTo>
                    <a:pt x="420" y="264"/>
                  </a:moveTo>
                  <a:lnTo>
                    <a:pt x="0" y="264"/>
                  </a:lnTo>
                  <a:lnTo>
                    <a:pt x="0" y="193"/>
                  </a:lnTo>
                  <a:lnTo>
                    <a:pt x="0" y="0"/>
                  </a:lnTo>
                  <a:lnTo>
                    <a:pt x="409" y="0"/>
                  </a:lnTo>
                  <a:lnTo>
                    <a:pt x="420" y="136"/>
                  </a:lnTo>
                  <a:lnTo>
                    <a:pt x="420" y="26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5"/>
            <p:cNvSpPr>
              <a:spLocks/>
            </p:cNvSpPr>
            <p:nvPr/>
          </p:nvSpPr>
          <p:spPr bwMode="auto">
            <a:xfrm>
              <a:off x="4382" y="1300"/>
              <a:ext cx="305" cy="332"/>
            </a:xfrm>
            <a:custGeom>
              <a:avLst/>
              <a:gdLst>
                <a:gd name="T0" fmla="*/ 296 w 305"/>
                <a:gd name="T1" fmla="*/ 185 h 332"/>
                <a:gd name="T2" fmla="*/ 286 w 305"/>
                <a:gd name="T3" fmla="*/ 185 h 332"/>
                <a:gd name="T4" fmla="*/ 286 w 305"/>
                <a:gd name="T5" fmla="*/ 331 h 332"/>
                <a:gd name="T6" fmla="*/ 0 w 305"/>
                <a:gd name="T7" fmla="*/ 331 h 332"/>
                <a:gd name="T8" fmla="*/ 0 w 305"/>
                <a:gd name="T9" fmla="*/ 70 h 332"/>
                <a:gd name="T10" fmla="*/ 162 w 305"/>
                <a:gd name="T11" fmla="*/ 70 h 332"/>
                <a:gd name="T12" fmla="*/ 162 w 305"/>
                <a:gd name="T13" fmla="*/ 0 h 332"/>
                <a:gd name="T14" fmla="*/ 304 w 305"/>
                <a:gd name="T15" fmla="*/ 0 h 332"/>
                <a:gd name="T16" fmla="*/ 296 w 305"/>
                <a:gd name="T17" fmla="*/ 185 h 3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32"/>
                <a:gd name="T29" fmla="*/ 305 w 305"/>
                <a:gd name="T30" fmla="*/ 332 h 3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32">
                  <a:moveTo>
                    <a:pt x="296" y="185"/>
                  </a:moveTo>
                  <a:lnTo>
                    <a:pt x="286" y="185"/>
                  </a:lnTo>
                  <a:lnTo>
                    <a:pt x="286" y="331"/>
                  </a:lnTo>
                  <a:lnTo>
                    <a:pt x="0" y="331"/>
                  </a:lnTo>
                  <a:lnTo>
                    <a:pt x="0" y="70"/>
                  </a:lnTo>
                  <a:lnTo>
                    <a:pt x="162" y="70"/>
                  </a:lnTo>
                  <a:lnTo>
                    <a:pt x="162" y="0"/>
                  </a:lnTo>
                  <a:lnTo>
                    <a:pt x="304" y="0"/>
                  </a:lnTo>
                  <a:lnTo>
                    <a:pt x="296" y="18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6"/>
            <p:cNvSpPr>
              <a:spLocks/>
            </p:cNvSpPr>
            <p:nvPr/>
          </p:nvSpPr>
          <p:spPr bwMode="auto">
            <a:xfrm>
              <a:off x="4668" y="1484"/>
              <a:ext cx="267" cy="288"/>
            </a:xfrm>
            <a:custGeom>
              <a:avLst/>
              <a:gdLst>
                <a:gd name="T0" fmla="*/ 266 w 267"/>
                <a:gd name="T1" fmla="*/ 0 h 288"/>
                <a:gd name="T2" fmla="*/ 256 w 267"/>
                <a:gd name="T3" fmla="*/ 287 h 288"/>
                <a:gd name="T4" fmla="*/ 190 w 267"/>
                <a:gd name="T5" fmla="*/ 287 h 288"/>
                <a:gd name="T6" fmla="*/ 153 w 267"/>
                <a:gd name="T7" fmla="*/ 287 h 288"/>
                <a:gd name="T8" fmla="*/ 106 w 267"/>
                <a:gd name="T9" fmla="*/ 264 h 288"/>
                <a:gd name="T10" fmla="*/ 58 w 267"/>
                <a:gd name="T11" fmla="*/ 274 h 288"/>
                <a:gd name="T12" fmla="*/ 36 w 267"/>
                <a:gd name="T13" fmla="*/ 264 h 288"/>
                <a:gd name="T14" fmla="*/ 0 w 267"/>
                <a:gd name="T15" fmla="*/ 274 h 288"/>
                <a:gd name="T16" fmla="*/ 0 w 267"/>
                <a:gd name="T17" fmla="*/ 264 h 288"/>
                <a:gd name="T18" fmla="*/ 0 w 267"/>
                <a:gd name="T19" fmla="*/ 146 h 288"/>
                <a:gd name="T20" fmla="*/ 0 w 267"/>
                <a:gd name="T21" fmla="*/ 0 h 288"/>
                <a:gd name="T22" fmla="*/ 10 w 267"/>
                <a:gd name="T23" fmla="*/ 0 h 288"/>
                <a:gd name="T24" fmla="*/ 266 w 267"/>
                <a:gd name="T25" fmla="*/ 0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7"/>
                <a:gd name="T40" fmla="*/ 0 h 288"/>
                <a:gd name="T41" fmla="*/ 267 w 267"/>
                <a:gd name="T42" fmla="*/ 288 h 2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7" h="288">
                  <a:moveTo>
                    <a:pt x="266" y="0"/>
                  </a:moveTo>
                  <a:lnTo>
                    <a:pt x="256" y="287"/>
                  </a:lnTo>
                  <a:lnTo>
                    <a:pt x="190" y="287"/>
                  </a:lnTo>
                  <a:lnTo>
                    <a:pt x="153" y="287"/>
                  </a:lnTo>
                  <a:lnTo>
                    <a:pt x="106" y="264"/>
                  </a:lnTo>
                  <a:lnTo>
                    <a:pt x="58" y="274"/>
                  </a:lnTo>
                  <a:lnTo>
                    <a:pt x="36" y="264"/>
                  </a:lnTo>
                  <a:lnTo>
                    <a:pt x="0" y="274"/>
                  </a:lnTo>
                  <a:lnTo>
                    <a:pt x="0" y="264"/>
                  </a:lnTo>
                  <a:lnTo>
                    <a:pt x="0" y="14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66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7"/>
            <p:cNvSpPr>
              <a:spLocks/>
            </p:cNvSpPr>
            <p:nvPr/>
          </p:nvSpPr>
          <p:spPr bwMode="auto">
            <a:xfrm>
              <a:off x="2818" y="1036"/>
              <a:ext cx="363" cy="335"/>
            </a:xfrm>
            <a:custGeom>
              <a:avLst/>
              <a:gdLst>
                <a:gd name="T0" fmla="*/ 362 w 363"/>
                <a:gd name="T1" fmla="*/ 0 h 335"/>
                <a:gd name="T2" fmla="*/ 362 w 363"/>
                <a:gd name="T3" fmla="*/ 264 h 335"/>
                <a:gd name="T4" fmla="*/ 362 w 363"/>
                <a:gd name="T5" fmla="*/ 334 h 335"/>
                <a:gd name="T6" fmla="*/ 11 w 363"/>
                <a:gd name="T7" fmla="*/ 334 h 335"/>
                <a:gd name="T8" fmla="*/ 0 w 363"/>
                <a:gd name="T9" fmla="*/ 334 h 335"/>
                <a:gd name="T10" fmla="*/ 0 w 363"/>
                <a:gd name="T11" fmla="*/ 0 h 335"/>
                <a:gd name="T12" fmla="*/ 362 w 363"/>
                <a:gd name="T13" fmla="*/ 0 h 3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3"/>
                <a:gd name="T22" fmla="*/ 0 h 335"/>
                <a:gd name="T23" fmla="*/ 363 w 363"/>
                <a:gd name="T24" fmla="*/ 335 h 3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3" h="335">
                  <a:moveTo>
                    <a:pt x="362" y="0"/>
                  </a:moveTo>
                  <a:lnTo>
                    <a:pt x="362" y="264"/>
                  </a:lnTo>
                  <a:lnTo>
                    <a:pt x="362" y="334"/>
                  </a:lnTo>
                  <a:lnTo>
                    <a:pt x="11" y="334"/>
                  </a:lnTo>
                  <a:lnTo>
                    <a:pt x="0" y="334"/>
                  </a:lnTo>
                  <a:lnTo>
                    <a:pt x="0" y="0"/>
                  </a:lnTo>
                  <a:lnTo>
                    <a:pt x="362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8"/>
            <p:cNvSpPr>
              <a:spLocks/>
            </p:cNvSpPr>
            <p:nvPr/>
          </p:nvSpPr>
          <p:spPr bwMode="auto">
            <a:xfrm>
              <a:off x="5011" y="1748"/>
              <a:ext cx="287" cy="253"/>
            </a:xfrm>
            <a:custGeom>
              <a:avLst/>
              <a:gdLst>
                <a:gd name="T0" fmla="*/ 286 w 287"/>
                <a:gd name="T1" fmla="*/ 252 h 253"/>
                <a:gd name="T2" fmla="*/ 0 w 287"/>
                <a:gd name="T3" fmla="*/ 252 h 253"/>
                <a:gd name="T4" fmla="*/ 0 w 287"/>
                <a:gd name="T5" fmla="*/ 66 h 253"/>
                <a:gd name="T6" fmla="*/ 8 w 287"/>
                <a:gd name="T7" fmla="*/ 66 h 253"/>
                <a:gd name="T8" fmla="*/ 19 w 287"/>
                <a:gd name="T9" fmla="*/ 45 h 253"/>
                <a:gd name="T10" fmla="*/ 55 w 287"/>
                <a:gd name="T11" fmla="*/ 66 h 253"/>
                <a:gd name="T12" fmla="*/ 77 w 287"/>
                <a:gd name="T13" fmla="*/ 45 h 253"/>
                <a:gd name="T14" fmla="*/ 77 w 287"/>
                <a:gd name="T15" fmla="*/ 66 h 253"/>
                <a:gd name="T16" fmla="*/ 95 w 287"/>
                <a:gd name="T17" fmla="*/ 58 h 253"/>
                <a:gd name="T18" fmla="*/ 103 w 287"/>
                <a:gd name="T19" fmla="*/ 23 h 253"/>
                <a:gd name="T20" fmla="*/ 114 w 287"/>
                <a:gd name="T21" fmla="*/ 0 h 253"/>
                <a:gd name="T22" fmla="*/ 161 w 287"/>
                <a:gd name="T23" fmla="*/ 23 h 253"/>
                <a:gd name="T24" fmla="*/ 286 w 287"/>
                <a:gd name="T25" fmla="*/ 23 h 253"/>
                <a:gd name="T26" fmla="*/ 286 w 287"/>
                <a:gd name="T27" fmla="*/ 252 h 2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7"/>
                <a:gd name="T43" fmla="*/ 0 h 253"/>
                <a:gd name="T44" fmla="*/ 287 w 287"/>
                <a:gd name="T45" fmla="*/ 253 h 2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7" h="253">
                  <a:moveTo>
                    <a:pt x="286" y="252"/>
                  </a:moveTo>
                  <a:lnTo>
                    <a:pt x="0" y="252"/>
                  </a:lnTo>
                  <a:lnTo>
                    <a:pt x="0" y="66"/>
                  </a:lnTo>
                  <a:lnTo>
                    <a:pt x="8" y="66"/>
                  </a:lnTo>
                  <a:lnTo>
                    <a:pt x="19" y="45"/>
                  </a:lnTo>
                  <a:lnTo>
                    <a:pt x="55" y="66"/>
                  </a:lnTo>
                  <a:lnTo>
                    <a:pt x="77" y="45"/>
                  </a:lnTo>
                  <a:lnTo>
                    <a:pt x="77" y="66"/>
                  </a:lnTo>
                  <a:lnTo>
                    <a:pt x="95" y="58"/>
                  </a:lnTo>
                  <a:lnTo>
                    <a:pt x="103" y="23"/>
                  </a:lnTo>
                  <a:lnTo>
                    <a:pt x="114" y="0"/>
                  </a:lnTo>
                  <a:lnTo>
                    <a:pt x="161" y="23"/>
                  </a:lnTo>
                  <a:lnTo>
                    <a:pt x="286" y="23"/>
                  </a:lnTo>
                  <a:lnTo>
                    <a:pt x="286" y="252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9"/>
            <p:cNvSpPr>
              <a:spLocks/>
            </p:cNvSpPr>
            <p:nvPr/>
          </p:nvSpPr>
          <p:spPr bwMode="auto">
            <a:xfrm>
              <a:off x="883" y="2364"/>
              <a:ext cx="294" cy="402"/>
            </a:xfrm>
            <a:custGeom>
              <a:avLst/>
              <a:gdLst>
                <a:gd name="T0" fmla="*/ 293 w 294"/>
                <a:gd name="T1" fmla="*/ 401 h 402"/>
                <a:gd name="T2" fmla="*/ 8 w 294"/>
                <a:gd name="T3" fmla="*/ 401 h 402"/>
                <a:gd name="T4" fmla="*/ 8 w 294"/>
                <a:gd name="T5" fmla="*/ 335 h 402"/>
                <a:gd name="T6" fmla="*/ 0 w 294"/>
                <a:gd name="T7" fmla="*/ 335 h 402"/>
                <a:gd name="T8" fmla="*/ 0 w 294"/>
                <a:gd name="T9" fmla="*/ 0 h 402"/>
                <a:gd name="T10" fmla="*/ 267 w 294"/>
                <a:gd name="T11" fmla="*/ 0 h 402"/>
                <a:gd name="T12" fmla="*/ 274 w 294"/>
                <a:gd name="T13" fmla="*/ 0 h 402"/>
                <a:gd name="T14" fmla="*/ 293 w 294"/>
                <a:gd name="T15" fmla="*/ 401 h 4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4"/>
                <a:gd name="T25" fmla="*/ 0 h 402"/>
                <a:gd name="T26" fmla="*/ 294 w 294"/>
                <a:gd name="T27" fmla="*/ 402 h 4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4" h="402">
                  <a:moveTo>
                    <a:pt x="293" y="401"/>
                  </a:moveTo>
                  <a:lnTo>
                    <a:pt x="8" y="401"/>
                  </a:lnTo>
                  <a:lnTo>
                    <a:pt x="8" y="335"/>
                  </a:lnTo>
                  <a:lnTo>
                    <a:pt x="0" y="335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74" y="0"/>
                  </a:lnTo>
                  <a:lnTo>
                    <a:pt x="293" y="40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0"/>
            <p:cNvSpPr>
              <a:spLocks/>
            </p:cNvSpPr>
            <p:nvPr/>
          </p:nvSpPr>
          <p:spPr bwMode="auto">
            <a:xfrm>
              <a:off x="4704" y="3029"/>
              <a:ext cx="290" cy="300"/>
            </a:xfrm>
            <a:custGeom>
              <a:avLst/>
              <a:gdLst>
                <a:gd name="T0" fmla="*/ 0 w 290"/>
                <a:gd name="T1" fmla="*/ 299 h 300"/>
                <a:gd name="T2" fmla="*/ 0 w 290"/>
                <a:gd name="T3" fmla="*/ 0 h 300"/>
                <a:gd name="T4" fmla="*/ 289 w 290"/>
                <a:gd name="T5" fmla="*/ 0 h 300"/>
                <a:gd name="T6" fmla="*/ 289 w 290"/>
                <a:gd name="T7" fmla="*/ 48 h 300"/>
                <a:gd name="T8" fmla="*/ 289 w 290"/>
                <a:gd name="T9" fmla="*/ 299 h 300"/>
                <a:gd name="T10" fmla="*/ 0 w 290"/>
                <a:gd name="T11" fmla="*/ 299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0"/>
                <a:gd name="T19" fmla="*/ 0 h 300"/>
                <a:gd name="T20" fmla="*/ 290 w 290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0" h="300">
                  <a:moveTo>
                    <a:pt x="0" y="299"/>
                  </a:moveTo>
                  <a:lnTo>
                    <a:pt x="0" y="0"/>
                  </a:lnTo>
                  <a:lnTo>
                    <a:pt x="289" y="0"/>
                  </a:lnTo>
                  <a:lnTo>
                    <a:pt x="289" y="48"/>
                  </a:lnTo>
                  <a:lnTo>
                    <a:pt x="289" y="299"/>
                  </a:lnTo>
                  <a:lnTo>
                    <a:pt x="0" y="299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1"/>
            <p:cNvSpPr>
              <a:spLocks/>
            </p:cNvSpPr>
            <p:nvPr/>
          </p:nvSpPr>
          <p:spPr bwMode="auto">
            <a:xfrm>
              <a:off x="4924" y="1484"/>
              <a:ext cx="260" cy="354"/>
            </a:xfrm>
            <a:custGeom>
              <a:avLst/>
              <a:gdLst>
                <a:gd name="T0" fmla="*/ 164 w 260"/>
                <a:gd name="T1" fmla="*/ 23 h 354"/>
                <a:gd name="T2" fmla="*/ 190 w 260"/>
                <a:gd name="T3" fmla="*/ 23 h 354"/>
                <a:gd name="T4" fmla="*/ 172 w 260"/>
                <a:gd name="T5" fmla="*/ 58 h 354"/>
                <a:gd name="T6" fmla="*/ 182 w 260"/>
                <a:gd name="T7" fmla="*/ 80 h 354"/>
                <a:gd name="T8" fmla="*/ 219 w 260"/>
                <a:gd name="T9" fmla="*/ 124 h 354"/>
                <a:gd name="T10" fmla="*/ 230 w 260"/>
                <a:gd name="T11" fmla="*/ 146 h 354"/>
                <a:gd name="T12" fmla="*/ 259 w 260"/>
                <a:gd name="T13" fmla="*/ 159 h 354"/>
                <a:gd name="T14" fmla="*/ 182 w 260"/>
                <a:gd name="T15" fmla="*/ 159 h 354"/>
                <a:gd name="T16" fmla="*/ 182 w 260"/>
                <a:gd name="T17" fmla="*/ 322 h 354"/>
                <a:gd name="T18" fmla="*/ 164 w 260"/>
                <a:gd name="T19" fmla="*/ 330 h 354"/>
                <a:gd name="T20" fmla="*/ 164 w 260"/>
                <a:gd name="T21" fmla="*/ 308 h 354"/>
                <a:gd name="T22" fmla="*/ 142 w 260"/>
                <a:gd name="T23" fmla="*/ 330 h 354"/>
                <a:gd name="T24" fmla="*/ 106 w 260"/>
                <a:gd name="T25" fmla="*/ 308 h 354"/>
                <a:gd name="T26" fmla="*/ 95 w 260"/>
                <a:gd name="T27" fmla="*/ 330 h 354"/>
                <a:gd name="T28" fmla="*/ 87 w 260"/>
                <a:gd name="T29" fmla="*/ 330 h 354"/>
                <a:gd name="T30" fmla="*/ 69 w 260"/>
                <a:gd name="T31" fmla="*/ 330 h 354"/>
                <a:gd name="T32" fmla="*/ 69 w 260"/>
                <a:gd name="T33" fmla="*/ 353 h 354"/>
                <a:gd name="T34" fmla="*/ 10 w 260"/>
                <a:gd name="T35" fmla="*/ 330 h 354"/>
                <a:gd name="T36" fmla="*/ 0 w 260"/>
                <a:gd name="T37" fmla="*/ 343 h 354"/>
                <a:gd name="T38" fmla="*/ 0 w 260"/>
                <a:gd name="T39" fmla="*/ 287 h 354"/>
                <a:gd name="T40" fmla="*/ 10 w 260"/>
                <a:gd name="T41" fmla="*/ 0 h 354"/>
                <a:gd name="T42" fmla="*/ 142 w 260"/>
                <a:gd name="T43" fmla="*/ 0 h 354"/>
                <a:gd name="T44" fmla="*/ 164 w 260"/>
                <a:gd name="T45" fmla="*/ 23 h 3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0"/>
                <a:gd name="T70" fmla="*/ 0 h 354"/>
                <a:gd name="T71" fmla="*/ 260 w 260"/>
                <a:gd name="T72" fmla="*/ 354 h 3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0" h="354">
                  <a:moveTo>
                    <a:pt x="164" y="23"/>
                  </a:moveTo>
                  <a:lnTo>
                    <a:pt x="190" y="23"/>
                  </a:lnTo>
                  <a:lnTo>
                    <a:pt x="172" y="58"/>
                  </a:lnTo>
                  <a:lnTo>
                    <a:pt x="182" y="80"/>
                  </a:lnTo>
                  <a:lnTo>
                    <a:pt x="219" y="124"/>
                  </a:lnTo>
                  <a:lnTo>
                    <a:pt x="230" y="146"/>
                  </a:lnTo>
                  <a:lnTo>
                    <a:pt x="259" y="159"/>
                  </a:lnTo>
                  <a:lnTo>
                    <a:pt x="182" y="159"/>
                  </a:lnTo>
                  <a:lnTo>
                    <a:pt x="182" y="322"/>
                  </a:lnTo>
                  <a:lnTo>
                    <a:pt x="164" y="330"/>
                  </a:lnTo>
                  <a:lnTo>
                    <a:pt x="164" y="308"/>
                  </a:lnTo>
                  <a:lnTo>
                    <a:pt x="142" y="330"/>
                  </a:lnTo>
                  <a:lnTo>
                    <a:pt x="106" y="308"/>
                  </a:lnTo>
                  <a:lnTo>
                    <a:pt x="95" y="330"/>
                  </a:lnTo>
                  <a:lnTo>
                    <a:pt x="87" y="330"/>
                  </a:lnTo>
                  <a:lnTo>
                    <a:pt x="69" y="330"/>
                  </a:lnTo>
                  <a:lnTo>
                    <a:pt x="69" y="353"/>
                  </a:lnTo>
                  <a:lnTo>
                    <a:pt x="10" y="330"/>
                  </a:lnTo>
                  <a:lnTo>
                    <a:pt x="0" y="343"/>
                  </a:lnTo>
                  <a:lnTo>
                    <a:pt x="0" y="287"/>
                  </a:lnTo>
                  <a:lnTo>
                    <a:pt x="10" y="0"/>
                  </a:lnTo>
                  <a:lnTo>
                    <a:pt x="142" y="0"/>
                  </a:lnTo>
                  <a:lnTo>
                    <a:pt x="164" y="23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2"/>
            <p:cNvSpPr>
              <a:spLocks/>
            </p:cNvSpPr>
            <p:nvPr/>
          </p:nvSpPr>
          <p:spPr bwMode="auto">
            <a:xfrm>
              <a:off x="2829" y="1631"/>
              <a:ext cx="352" cy="264"/>
            </a:xfrm>
            <a:custGeom>
              <a:avLst/>
              <a:gdLst>
                <a:gd name="T0" fmla="*/ 0 w 352"/>
                <a:gd name="T1" fmla="*/ 263 h 264"/>
                <a:gd name="T2" fmla="*/ 0 w 352"/>
                <a:gd name="T3" fmla="*/ 70 h 264"/>
                <a:gd name="T4" fmla="*/ 0 w 352"/>
                <a:gd name="T5" fmla="*/ 0 h 264"/>
                <a:gd name="T6" fmla="*/ 351 w 352"/>
                <a:gd name="T7" fmla="*/ 0 h 264"/>
                <a:gd name="T8" fmla="*/ 351 w 352"/>
                <a:gd name="T9" fmla="*/ 207 h 264"/>
                <a:gd name="T10" fmla="*/ 351 w 352"/>
                <a:gd name="T11" fmla="*/ 263 h 264"/>
                <a:gd name="T12" fmla="*/ 0 w 352"/>
                <a:gd name="T13" fmla="*/ 263 h 2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2"/>
                <a:gd name="T22" fmla="*/ 0 h 264"/>
                <a:gd name="T23" fmla="*/ 352 w 352"/>
                <a:gd name="T24" fmla="*/ 264 h 2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2" h="264">
                  <a:moveTo>
                    <a:pt x="0" y="263"/>
                  </a:moveTo>
                  <a:lnTo>
                    <a:pt x="0" y="70"/>
                  </a:lnTo>
                  <a:lnTo>
                    <a:pt x="0" y="0"/>
                  </a:lnTo>
                  <a:lnTo>
                    <a:pt x="351" y="0"/>
                  </a:lnTo>
                  <a:lnTo>
                    <a:pt x="351" y="207"/>
                  </a:lnTo>
                  <a:lnTo>
                    <a:pt x="351" y="263"/>
                  </a:lnTo>
                  <a:lnTo>
                    <a:pt x="0" y="263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3"/>
            <p:cNvSpPr>
              <a:spLocks/>
            </p:cNvSpPr>
            <p:nvPr/>
          </p:nvSpPr>
          <p:spPr bwMode="auto">
            <a:xfrm>
              <a:off x="4993" y="2272"/>
              <a:ext cx="294" cy="265"/>
            </a:xfrm>
            <a:custGeom>
              <a:avLst/>
              <a:gdLst>
                <a:gd name="T0" fmla="*/ 293 w 294"/>
                <a:gd name="T1" fmla="*/ 264 h 265"/>
                <a:gd name="T2" fmla="*/ 0 w 294"/>
                <a:gd name="T3" fmla="*/ 264 h 265"/>
                <a:gd name="T4" fmla="*/ 7 w 294"/>
                <a:gd name="T5" fmla="*/ 0 h 265"/>
                <a:gd name="T6" fmla="*/ 293 w 294"/>
                <a:gd name="T7" fmla="*/ 0 h 265"/>
                <a:gd name="T8" fmla="*/ 293 w 294"/>
                <a:gd name="T9" fmla="*/ 264 h 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4"/>
                <a:gd name="T16" fmla="*/ 0 h 265"/>
                <a:gd name="T17" fmla="*/ 294 w 294"/>
                <a:gd name="T18" fmla="*/ 265 h 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4" h="265">
                  <a:moveTo>
                    <a:pt x="293" y="264"/>
                  </a:moveTo>
                  <a:lnTo>
                    <a:pt x="0" y="264"/>
                  </a:lnTo>
                  <a:lnTo>
                    <a:pt x="7" y="0"/>
                  </a:lnTo>
                  <a:lnTo>
                    <a:pt x="293" y="0"/>
                  </a:lnTo>
                  <a:lnTo>
                    <a:pt x="293" y="264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4"/>
            <p:cNvSpPr>
              <a:spLocks/>
            </p:cNvSpPr>
            <p:nvPr/>
          </p:nvSpPr>
          <p:spPr bwMode="auto">
            <a:xfrm>
              <a:off x="4182" y="2000"/>
              <a:ext cx="257" cy="436"/>
            </a:xfrm>
            <a:custGeom>
              <a:avLst/>
              <a:gdLst>
                <a:gd name="T0" fmla="*/ 0 w 257"/>
                <a:gd name="T1" fmla="*/ 157 h 436"/>
                <a:gd name="T2" fmla="*/ 0 w 257"/>
                <a:gd name="T3" fmla="*/ 0 h 436"/>
                <a:gd name="T4" fmla="*/ 256 w 257"/>
                <a:gd name="T5" fmla="*/ 0 h 436"/>
                <a:gd name="T6" fmla="*/ 256 w 257"/>
                <a:gd name="T7" fmla="*/ 228 h 436"/>
                <a:gd name="T8" fmla="*/ 256 w 257"/>
                <a:gd name="T9" fmla="*/ 435 h 436"/>
                <a:gd name="T10" fmla="*/ 0 w 257"/>
                <a:gd name="T11" fmla="*/ 435 h 436"/>
                <a:gd name="T12" fmla="*/ 0 w 257"/>
                <a:gd name="T13" fmla="*/ 157 h 4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7"/>
                <a:gd name="T22" fmla="*/ 0 h 436"/>
                <a:gd name="T23" fmla="*/ 257 w 257"/>
                <a:gd name="T24" fmla="*/ 436 h 4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7" h="436">
                  <a:moveTo>
                    <a:pt x="0" y="157"/>
                  </a:moveTo>
                  <a:lnTo>
                    <a:pt x="0" y="0"/>
                  </a:lnTo>
                  <a:lnTo>
                    <a:pt x="256" y="0"/>
                  </a:lnTo>
                  <a:lnTo>
                    <a:pt x="256" y="228"/>
                  </a:lnTo>
                  <a:lnTo>
                    <a:pt x="256" y="435"/>
                  </a:lnTo>
                  <a:lnTo>
                    <a:pt x="0" y="435"/>
                  </a:lnTo>
                  <a:lnTo>
                    <a:pt x="0" y="157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5"/>
            <p:cNvSpPr>
              <a:spLocks/>
            </p:cNvSpPr>
            <p:nvPr/>
          </p:nvSpPr>
          <p:spPr bwMode="auto">
            <a:xfrm>
              <a:off x="3534" y="2100"/>
              <a:ext cx="352" cy="401"/>
            </a:xfrm>
            <a:custGeom>
              <a:avLst/>
              <a:gdLst>
                <a:gd name="T0" fmla="*/ 143 w 352"/>
                <a:gd name="T1" fmla="*/ 400 h 401"/>
                <a:gd name="T2" fmla="*/ 143 w 352"/>
                <a:gd name="T3" fmla="*/ 335 h 401"/>
                <a:gd name="T4" fmla="*/ 0 w 352"/>
                <a:gd name="T5" fmla="*/ 335 h 401"/>
                <a:gd name="T6" fmla="*/ 0 w 352"/>
                <a:gd name="T7" fmla="*/ 0 h 401"/>
                <a:gd name="T8" fmla="*/ 285 w 352"/>
                <a:gd name="T9" fmla="*/ 0 h 401"/>
                <a:gd name="T10" fmla="*/ 285 w 352"/>
                <a:gd name="T11" fmla="*/ 57 h 401"/>
                <a:gd name="T12" fmla="*/ 351 w 352"/>
                <a:gd name="T13" fmla="*/ 57 h 401"/>
                <a:gd name="T14" fmla="*/ 333 w 352"/>
                <a:gd name="T15" fmla="*/ 400 h 401"/>
                <a:gd name="T16" fmla="*/ 143 w 352"/>
                <a:gd name="T17" fmla="*/ 400 h 4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2"/>
                <a:gd name="T28" fmla="*/ 0 h 401"/>
                <a:gd name="T29" fmla="*/ 352 w 352"/>
                <a:gd name="T30" fmla="*/ 401 h 4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2" h="401">
                  <a:moveTo>
                    <a:pt x="143" y="400"/>
                  </a:moveTo>
                  <a:lnTo>
                    <a:pt x="143" y="335"/>
                  </a:lnTo>
                  <a:lnTo>
                    <a:pt x="0" y="335"/>
                  </a:lnTo>
                  <a:lnTo>
                    <a:pt x="0" y="0"/>
                  </a:lnTo>
                  <a:lnTo>
                    <a:pt x="285" y="0"/>
                  </a:lnTo>
                  <a:lnTo>
                    <a:pt x="285" y="57"/>
                  </a:lnTo>
                  <a:lnTo>
                    <a:pt x="351" y="57"/>
                  </a:lnTo>
                  <a:lnTo>
                    <a:pt x="333" y="400"/>
                  </a:lnTo>
                  <a:lnTo>
                    <a:pt x="143" y="40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6"/>
            <p:cNvSpPr>
              <a:spLocks/>
            </p:cNvSpPr>
            <p:nvPr/>
          </p:nvSpPr>
          <p:spPr bwMode="auto">
            <a:xfrm>
              <a:off x="3896" y="1036"/>
              <a:ext cx="363" cy="335"/>
            </a:xfrm>
            <a:custGeom>
              <a:avLst/>
              <a:gdLst>
                <a:gd name="T0" fmla="*/ 362 w 363"/>
                <a:gd name="T1" fmla="*/ 0 h 335"/>
                <a:gd name="T2" fmla="*/ 362 w 363"/>
                <a:gd name="T3" fmla="*/ 334 h 335"/>
                <a:gd name="T4" fmla="*/ 143 w 363"/>
                <a:gd name="T5" fmla="*/ 334 h 335"/>
                <a:gd name="T6" fmla="*/ 0 w 363"/>
                <a:gd name="T7" fmla="*/ 334 h 335"/>
                <a:gd name="T8" fmla="*/ 0 w 363"/>
                <a:gd name="T9" fmla="*/ 0 h 335"/>
                <a:gd name="T10" fmla="*/ 362 w 363"/>
                <a:gd name="T11" fmla="*/ 0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3"/>
                <a:gd name="T19" fmla="*/ 0 h 335"/>
                <a:gd name="T20" fmla="*/ 363 w 363"/>
                <a:gd name="T21" fmla="*/ 335 h 3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3" h="335">
                  <a:moveTo>
                    <a:pt x="362" y="0"/>
                  </a:moveTo>
                  <a:lnTo>
                    <a:pt x="362" y="334"/>
                  </a:lnTo>
                  <a:lnTo>
                    <a:pt x="143" y="334"/>
                  </a:lnTo>
                  <a:lnTo>
                    <a:pt x="0" y="334"/>
                  </a:lnTo>
                  <a:lnTo>
                    <a:pt x="0" y="0"/>
                  </a:lnTo>
                  <a:lnTo>
                    <a:pt x="362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7"/>
            <p:cNvSpPr>
              <a:spLocks/>
            </p:cNvSpPr>
            <p:nvPr/>
          </p:nvSpPr>
          <p:spPr bwMode="auto">
            <a:xfrm>
              <a:off x="1447" y="2962"/>
              <a:ext cx="363" cy="367"/>
            </a:xfrm>
            <a:custGeom>
              <a:avLst/>
              <a:gdLst>
                <a:gd name="T0" fmla="*/ 18 w 363"/>
                <a:gd name="T1" fmla="*/ 366 h 367"/>
                <a:gd name="T2" fmla="*/ 18 w 363"/>
                <a:gd name="T3" fmla="*/ 66 h 367"/>
                <a:gd name="T4" fmla="*/ 0 w 363"/>
                <a:gd name="T5" fmla="*/ 66 h 367"/>
                <a:gd name="T6" fmla="*/ 0 w 363"/>
                <a:gd name="T7" fmla="*/ 0 h 367"/>
                <a:gd name="T8" fmla="*/ 285 w 363"/>
                <a:gd name="T9" fmla="*/ 0 h 367"/>
                <a:gd name="T10" fmla="*/ 350 w 363"/>
                <a:gd name="T11" fmla="*/ 0 h 367"/>
                <a:gd name="T12" fmla="*/ 362 w 363"/>
                <a:gd name="T13" fmla="*/ 366 h 367"/>
                <a:gd name="T14" fmla="*/ 18 w 363"/>
                <a:gd name="T15" fmla="*/ 366 h 3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3"/>
                <a:gd name="T25" fmla="*/ 0 h 367"/>
                <a:gd name="T26" fmla="*/ 363 w 363"/>
                <a:gd name="T27" fmla="*/ 367 h 3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3" h="367">
                  <a:moveTo>
                    <a:pt x="18" y="366"/>
                  </a:moveTo>
                  <a:lnTo>
                    <a:pt x="18" y="6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285" y="0"/>
                  </a:lnTo>
                  <a:lnTo>
                    <a:pt x="350" y="0"/>
                  </a:lnTo>
                  <a:lnTo>
                    <a:pt x="362" y="366"/>
                  </a:lnTo>
                  <a:lnTo>
                    <a:pt x="18" y="36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8"/>
            <p:cNvSpPr>
              <a:spLocks/>
            </p:cNvSpPr>
            <p:nvPr/>
          </p:nvSpPr>
          <p:spPr bwMode="auto">
            <a:xfrm>
              <a:off x="5000" y="2000"/>
              <a:ext cx="298" cy="273"/>
            </a:xfrm>
            <a:custGeom>
              <a:avLst/>
              <a:gdLst>
                <a:gd name="T0" fmla="*/ 286 w 298"/>
                <a:gd name="T1" fmla="*/ 272 h 273"/>
                <a:gd name="T2" fmla="*/ 0 w 298"/>
                <a:gd name="T3" fmla="*/ 272 h 273"/>
                <a:gd name="T4" fmla="*/ 11 w 298"/>
                <a:gd name="T5" fmla="*/ 0 h 273"/>
                <a:gd name="T6" fmla="*/ 297 w 298"/>
                <a:gd name="T7" fmla="*/ 0 h 273"/>
                <a:gd name="T8" fmla="*/ 286 w 298"/>
                <a:gd name="T9" fmla="*/ 272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"/>
                <a:gd name="T16" fmla="*/ 0 h 273"/>
                <a:gd name="T17" fmla="*/ 298 w 298"/>
                <a:gd name="T18" fmla="*/ 273 h 2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" h="273">
                  <a:moveTo>
                    <a:pt x="286" y="272"/>
                  </a:moveTo>
                  <a:lnTo>
                    <a:pt x="0" y="272"/>
                  </a:lnTo>
                  <a:lnTo>
                    <a:pt x="11" y="0"/>
                  </a:lnTo>
                  <a:lnTo>
                    <a:pt x="297" y="0"/>
                  </a:lnTo>
                  <a:lnTo>
                    <a:pt x="286" y="272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9"/>
            <p:cNvSpPr>
              <a:spLocks/>
            </p:cNvSpPr>
            <p:nvPr/>
          </p:nvSpPr>
          <p:spPr bwMode="auto">
            <a:xfrm>
              <a:off x="2829" y="1370"/>
              <a:ext cx="352" cy="262"/>
            </a:xfrm>
            <a:custGeom>
              <a:avLst/>
              <a:gdLst>
                <a:gd name="T0" fmla="*/ 351 w 352"/>
                <a:gd name="T1" fmla="*/ 195 h 262"/>
                <a:gd name="T2" fmla="*/ 351 w 352"/>
                <a:gd name="T3" fmla="*/ 261 h 262"/>
                <a:gd name="T4" fmla="*/ 0 w 352"/>
                <a:gd name="T5" fmla="*/ 261 h 262"/>
                <a:gd name="T6" fmla="*/ 0 w 352"/>
                <a:gd name="T7" fmla="*/ 0 h 262"/>
                <a:gd name="T8" fmla="*/ 351 w 352"/>
                <a:gd name="T9" fmla="*/ 0 h 262"/>
                <a:gd name="T10" fmla="*/ 351 w 352"/>
                <a:gd name="T11" fmla="*/ 195 h 2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2"/>
                <a:gd name="T19" fmla="*/ 0 h 262"/>
                <a:gd name="T20" fmla="*/ 352 w 352"/>
                <a:gd name="T21" fmla="*/ 262 h 2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2" h="262">
                  <a:moveTo>
                    <a:pt x="351" y="195"/>
                  </a:moveTo>
                  <a:lnTo>
                    <a:pt x="351" y="261"/>
                  </a:lnTo>
                  <a:lnTo>
                    <a:pt x="0" y="261"/>
                  </a:lnTo>
                  <a:lnTo>
                    <a:pt x="0" y="0"/>
                  </a:lnTo>
                  <a:lnTo>
                    <a:pt x="351" y="0"/>
                  </a:lnTo>
                  <a:lnTo>
                    <a:pt x="351" y="19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80"/>
            <p:cNvSpPr>
              <a:spLocks/>
            </p:cNvSpPr>
            <p:nvPr/>
          </p:nvSpPr>
          <p:spPr bwMode="auto">
            <a:xfrm>
              <a:off x="4430" y="3029"/>
              <a:ext cx="275" cy="300"/>
            </a:xfrm>
            <a:custGeom>
              <a:avLst/>
              <a:gdLst>
                <a:gd name="T0" fmla="*/ 0 w 275"/>
                <a:gd name="T1" fmla="*/ 299 h 300"/>
                <a:gd name="T2" fmla="*/ 0 w 275"/>
                <a:gd name="T3" fmla="*/ 70 h 300"/>
                <a:gd name="T4" fmla="*/ 0 w 275"/>
                <a:gd name="T5" fmla="*/ 0 h 300"/>
                <a:gd name="T6" fmla="*/ 274 w 275"/>
                <a:gd name="T7" fmla="*/ 0 h 300"/>
                <a:gd name="T8" fmla="*/ 274 w 275"/>
                <a:gd name="T9" fmla="*/ 299 h 300"/>
                <a:gd name="T10" fmla="*/ 0 w 275"/>
                <a:gd name="T11" fmla="*/ 299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5"/>
                <a:gd name="T19" fmla="*/ 0 h 300"/>
                <a:gd name="T20" fmla="*/ 275 w 275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5" h="300">
                  <a:moveTo>
                    <a:pt x="0" y="299"/>
                  </a:moveTo>
                  <a:lnTo>
                    <a:pt x="0" y="70"/>
                  </a:lnTo>
                  <a:lnTo>
                    <a:pt x="0" y="0"/>
                  </a:lnTo>
                  <a:lnTo>
                    <a:pt x="274" y="0"/>
                  </a:lnTo>
                  <a:lnTo>
                    <a:pt x="274" y="299"/>
                  </a:lnTo>
                  <a:lnTo>
                    <a:pt x="0" y="299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1"/>
            <p:cNvSpPr>
              <a:spLocks/>
            </p:cNvSpPr>
            <p:nvPr/>
          </p:nvSpPr>
          <p:spPr bwMode="auto">
            <a:xfrm>
              <a:off x="3819" y="1894"/>
              <a:ext cx="364" cy="265"/>
            </a:xfrm>
            <a:custGeom>
              <a:avLst/>
              <a:gdLst>
                <a:gd name="T0" fmla="*/ 66 w 364"/>
                <a:gd name="T1" fmla="*/ 264 h 265"/>
                <a:gd name="T2" fmla="*/ 0 w 364"/>
                <a:gd name="T3" fmla="*/ 264 h 265"/>
                <a:gd name="T4" fmla="*/ 0 w 364"/>
                <a:gd name="T5" fmla="*/ 207 h 265"/>
                <a:gd name="T6" fmla="*/ 0 w 364"/>
                <a:gd name="T7" fmla="*/ 48 h 265"/>
                <a:gd name="T8" fmla="*/ 30 w 364"/>
                <a:gd name="T9" fmla="*/ 48 h 265"/>
                <a:gd name="T10" fmla="*/ 30 w 364"/>
                <a:gd name="T11" fmla="*/ 0 h 265"/>
                <a:gd name="T12" fmla="*/ 267 w 364"/>
                <a:gd name="T13" fmla="*/ 13 h 265"/>
                <a:gd name="T14" fmla="*/ 267 w 364"/>
                <a:gd name="T15" fmla="*/ 35 h 265"/>
                <a:gd name="T16" fmla="*/ 333 w 364"/>
                <a:gd name="T17" fmla="*/ 35 h 265"/>
                <a:gd name="T18" fmla="*/ 344 w 364"/>
                <a:gd name="T19" fmla="*/ 106 h 265"/>
                <a:gd name="T20" fmla="*/ 363 w 364"/>
                <a:gd name="T21" fmla="*/ 106 h 265"/>
                <a:gd name="T22" fmla="*/ 363 w 364"/>
                <a:gd name="T23" fmla="*/ 264 h 265"/>
                <a:gd name="T24" fmla="*/ 66 w 364"/>
                <a:gd name="T25" fmla="*/ 264 h 2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4"/>
                <a:gd name="T40" fmla="*/ 0 h 265"/>
                <a:gd name="T41" fmla="*/ 364 w 364"/>
                <a:gd name="T42" fmla="*/ 265 h 2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4" h="265">
                  <a:moveTo>
                    <a:pt x="66" y="264"/>
                  </a:moveTo>
                  <a:lnTo>
                    <a:pt x="0" y="264"/>
                  </a:lnTo>
                  <a:lnTo>
                    <a:pt x="0" y="207"/>
                  </a:lnTo>
                  <a:lnTo>
                    <a:pt x="0" y="48"/>
                  </a:lnTo>
                  <a:lnTo>
                    <a:pt x="30" y="48"/>
                  </a:lnTo>
                  <a:lnTo>
                    <a:pt x="30" y="0"/>
                  </a:lnTo>
                  <a:lnTo>
                    <a:pt x="267" y="13"/>
                  </a:lnTo>
                  <a:lnTo>
                    <a:pt x="267" y="35"/>
                  </a:lnTo>
                  <a:lnTo>
                    <a:pt x="333" y="35"/>
                  </a:lnTo>
                  <a:lnTo>
                    <a:pt x="344" y="106"/>
                  </a:lnTo>
                  <a:lnTo>
                    <a:pt x="363" y="106"/>
                  </a:lnTo>
                  <a:lnTo>
                    <a:pt x="363" y="264"/>
                  </a:lnTo>
                  <a:lnTo>
                    <a:pt x="66" y="264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82"/>
            <p:cNvSpPr>
              <a:spLocks/>
            </p:cNvSpPr>
            <p:nvPr/>
          </p:nvSpPr>
          <p:spPr bwMode="auto">
            <a:xfrm>
              <a:off x="575" y="3023"/>
              <a:ext cx="305" cy="306"/>
            </a:xfrm>
            <a:custGeom>
              <a:avLst/>
              <a:gdLst>
                <a:gd name="T0" fmla="*/ 0 w 305"/>
                <a:gd name="T1" fmla="*/ 299 h 300"/>
                <a:gd name="T2" fmla="*/ 0 w 305"/>
                <a:gd name="T3" fmla="*/ 0 h 300"/>
                <a:gd name="T4" fmla="*/ 304 w 305"/>
                <a:gd name="T5" fmla="*/ 0 h 300"/>
                <a:gd name="T6" fmla="*/ 304 w 305"/>
                <a:gd name="T7" fmla="*/ 299 h 300"/>
                <a:gd name="T8" fmla="*/ 0 w 305"/>
                <a:gd name="T9" fmla="*/ 299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"/>
                <a:gd name="T16" fmla="*/ 0 h 300"/>
                <a:gd name="T17" fmla="*/ 305 w 305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" h="300">
                  <a:moveTo>
                    <a:pt x="0" y="299"/>
                  </a:moveTo>
                  <a:lnTo>
                    <a:pt x="0" y="0"/>
                  </a:lnTo>
                  <a:lnTo>
                    <a:pt x="304" y="0"/>
                  </a:lnTo>
                  <a:lnTo>
                    <a:pt x="304" y="299"/>
                  </a:lnTo>
                  <a:lnTo>
                    <a:pt x="0" y="29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3"/>
            <p:cNvSpPr>
              <a:spLocks/>
            </p:cNvSpPr>
            <p:nvPr/>
          </p:nvSpPr>
          <p:spPr bwMode="auto">
            <a:xfrm>
              <a:off x="4258" y="1036"/>
              <a:ext cx="287" cy="335"/>
            </a:xfrm>
            <a:custGeom>
              <a:avLst/>
              <a:gdLst>
                <a:gd name="T0" fmla="*/ 286 w 287"/>
                <a:gd name="T1" fmla="*/ 0 h 335"/>
                <a:gd name="T2" fmla="*/ 286 w 287"/>
                <a:gd name="T3" fmla="*/ 264 h 335"/>
                <a:gd name="T4" fmla="*/ 286 w 287"/>
                <a:gd name="T5" fmla="*/ 334 h 335"/>
                <a:gd name="T6" fmla="*/ 124 w 287"/>
                <a:gd name="T7" fmla="*/ 334 h 335"/>
                <a:gd name="T8" fmla="*/ 0 w 287"/>
                <a:gd name="T9" fmla="*/ 334 h 335"/>
                <a:gd name="T10" fmla="*/ 0 w 287"/>
                <a:gd name="T11" fmla="*/ 0 h 335"/>
                <a:gd name="T12" fmla="*/ 286 w 287"/>
                <a:gd name="T13" fmla="*/ 0 h 3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7"/>
                <a:gd name="T22" fmla="*/ 0 h 335"/>
                <a:gd name="T23" fmla="*/ 287 w 287"/>
                <a:gd name="T24" fmla="*/ 335 h 3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7" h="335">
                  <a:moveTo>
                    <a:pt x="286" y="0"/>
                  </a:moveTo>
                  <a:lnTo>
                    <a:pt x="286" y="264"/>
                  </a:lnTo>
                  <a:lnTo>
                    <a:pt x="286" y="334"/>
                  </a:lnTo>
                  <a:lnTo>
                    <a:pt x="124" y="334"/>
                  </a:lnTo>
                  <a:lnTo>
                    <a:pt x="0" y="334"/>
                  </a:lnTo>
                  <a:lnTo>
                    <a:pt x="0" y="0"/>
                  </a:lnTo>
                  <a:lnTo>
                    <a:pt x="286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4"/>
            <p:cNvSpPr>
              <a:spLocks/>
            </p:cNvSpPr>
            <p:nvPr/>
          </p:nvSpPr>
          <p:spPr bwMode="auto">
            <a:xfrm>
              <a:off x="4704" y="2765"/>
              <a:ext cx="290" cy="265"/>
            </a:xfrm>
            <a:custGeom>
              <a:avLst/>
              <a:gdLst>
                <a:gd name="T0" fmla="*/ 289 w 290"/>
                <a:gd name="T1" fmla="*/ 0 h 265"/>
                <a:gd name="T2" fmla="*/ 289 w 290"/>
                <a:gd name="T3" fmla="*/ 48 h 265"/>
                <a:gd name="T4" fmla="*/ 289 w 290"/>
                <a:gd name="T5" fmla="*/ 264 h 265"/>
                <a:gd name="T6" fmla="*/ 0 w 290"/>
                <a:gd name="T7" fmla="*/ 264 h 265"/>
                <a:gd name="T8" fmla="*/ 0 w 290"/>
                <a:gd name="T9" fmla="*/ 0 h 265"/>
                <a:gd name="T10" fmla="*/ 289 w 290"/>
                <a:gd name="T11" fmla="*/ 0 h 2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0"/>
                <a:gd name="T19" fmla="*/ 0 h 265"/>
                <a:gd name="T20" fmla="*/ 290 w 290"/>
                <a:gd name="T21" fmla="*/ 265 h 2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0" h="265">
                  <a:moveTo>
                    <a:pt x="289" y="0"/>
                  </a:moveTo>
                  <a:lnTo>
                    <a:pt x="289" y="48"/>
                  </a:lnTo>
                  <a:lnTo>
                    <a:pt x="289" y="264"/>
                  </a:lnTo>
                  <a:lnTo>
                    <a:pt x="0" y="264"/>
                  </a:lnTo>
                  <a:lnTo>
                    <a:pt x="0" y="0"/>
                  </a:lnTo>
                  <a:lnTo>
                    <a:pt x="289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5"/>
            <p:cNvSpPr>
              <a:spLocks/>
            </p:cNvSpPr>
            <p:nvPr/>
          </p:nvSpPr>
          <p:spPr bwMode="auto">
            <a:xfrm>
              <a:off x="1728" y="2035"/>
              <a:ext cx="403" cy="330"/>
            </a:xfrm>
            <a:custGeom>
              <a:avLst/>
              <a:gdLst>
                <a:gd name="T0" fmla="*/ 417 w 418"/>
                <a:gd name="T1" fmla="*/ 0 h 330"/>
                <a:gd name="T2" fmla="*/ 417 w 418"/>
                <a:gd name="T3" fmla="*/ 263 h 330"/>
                <a:gd name="T4" fmla="*/ 417 w 418"/>
                <a:gd name="T5" fmla="*/ 329 h 330"/>
                <a:gd name="T6" fmla="*/ 8 w 418"/>
                <a:gd name="T7" fmla="*/ 329 h 330"/>
                <a:gd name="T8" fmla="*/ 0 w 418"/>
                <a:gd name="T9" fmla="*/ 329 h 330"/>
                <a:gd name="T10" fmla="*/ 0 w 418"/>
                <a:gd name="T11" fmla="*/ 0 h 330"/>
                <a:gd name="T12" fmla="*/ 55 w 418"/>
                <a:gd name="T13" fmla="*/ 0 h 330"/>
                <a:gd name="T14" fmla="*/ 410 w 418"/>
                <a:gd name="T15" fmla="*/ 0 h 330"/>
                <a:gd name="T16" fmla="*/ 417 w 418"/>
                <a:gd name="T17" fmla="*/ 0 h 3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8"/>
                <a:gd name="T28" fmla="*/ 0 h 330"/>
                <a:gd name="T29" fmla="*/ 418 w 418"/>
                <a:gd name="T30" fmla="*/ 330 h 3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8" h="330">
                  <a:moveTo>
                    <a:pt x="417" y="0"/>
                  </a:moveTo>
                  <a:lnTo>
                    <a:pt x="417" y="263"/>
                  </a:lnTo>
                  <a:lnTo>
                    <a:pt x="417" y="329"/>
                  </a:lnTo>
                  <a:lnTo>
                    <a:pt x="8" y="329"/>
                  </a:lnTo>
                  <a:lnTo>
                    <a:pt x="0" y="329"/>
                  </a:lnTo>
                  <a:lnTo>
                    <a:pt x="0" y="0"/>
                  </a:lnTo>
                  <a:lnTo>
                    <a:pt x="55" y="0"/>
                  </a:lnTo>
                  <a:lnTo>
                    <a:pt x="410" y="0"/>
                  </a:lnTo>
                  <a:lnTo>
                    <a:pt x="417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6"/>
            <p:cNvSpPr>
              <a:spLocks/>
            </p:cNvSpPr>
            <p:nvPr/>
          </p:nvSpPr>
          <p:spPr bwMode="auto">
            <a:xfrm>
              <a:off x="4438" y="1907"/>
              <a:ext cx="289" cy="328"/>
            </a:xfrm>
            <a:custGeom>
              <a:avLst/>
              <a:gdLst>
                <a:gd name="T0" fmla="*/ 0 w 289"/>
                <a:gd name="T1" fmla="*/ 321 h 322"/>
                <a:gd name="T2" fmla="*/ 0 w 289"/>
                <a:gd name="T3" fmla="*/ 93 h 322"/>
                <a:gd name="T4" fmla="*/ 0 w 289"/>
                <a:gd name="T5" fmla="*/ 0 h 322"/>
                <a:gd name="T6" fmla="*/ 288 w 289"/>
                <a:gd name="T7" fmla="*/ 0 h 322"/>
                <a:gd name="T8" fmla="*/ 288 w 289"/>
                <a:gd name="T9" fmla="*/ 93 h 322"/>
                <a:gd name="T10" fmla="*/ 288 w 289"/>
                <a:gd name="T11" fmla="*/ 321 h 322"/>
                <a:gd name="T12" fmla="*/ 0 w 289"/>
                <a:gd name="T13" fmla="*/ 321 h 3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9"/>
                <a:gd name="T22" fmla="*/ 0 h 322"/>
                <a:gd name="T23" fmla="*/ 289 w 289"/>
                <a:gd name="T24" fmla="*/ 322 h 3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9" h="322">
                  <a:moveTo>
                    <a:pt x="0" y="321"/>
                  </a:moveTo>
                  <a:lnTo>
                    <a:pt x="0" y="93"/>
                  </a:lnTo>
                  <a:lnTo>
                    <a:pt x="0" y="0"/>
                  </a:lnTo>
                  <a:lnTo>
                    <a:pt x="288" y="0"/>
                  </a:lnTo>
                  <a:lnTo>
                    <a:pt x="288" y="93"/>
                  </a:lnTo>
                  <a:lnTo>
                    <a:pt x="288" y="321"/>
                  </a:lnTo>
                  <a:lnTo>
                    <a:pt x="0" y="321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7"/>
            <p:cNvSpPr>
              <a:spLocks/>
            </p:cNvSpPr>
            <p:nvPr/>
          </p:nvSpPr>
          <p:spPr bwMode="auto">
            <a:xfrm>
              <a:off x="2474" y="1369"/>
              <a:ext cx="356" cy="332"/>
            </a:xfrm>
            <a:custGeom>
              <a:avLst/>
              <a:gdLst>
                <a:gd name="T0" fmla="*/ 355 w 356"/>
                <a:gd name="T1" fmla="*/ 0 h 331"/>
                <a:gd name="T2" fmla="*/ 355 w 356"/>
                <a:gd name="T3" fmla="*/ 260 h 331"/>
                <a:gd name="T4" fmla="*/ 355 w 356"/>
                <a:gd name="T5" fmla="*/ 330 h 331"/>
                <a:gd name="T6" fmla="*/ 0 w 356"/>
                <a:gd name="T7" fmla="*/ 330 h 331"/>
                <a:gd name="T8" fmla="*/ 0 w 356"/>
                <a:gd name="T9" fmla="*/ 0 h 331"/>
                <a:gd name="T10" fmla="*/ 344 w 356"/>
                <a:gd name="T11" fmla="*/ 0 h 331"/>
                <a:gd name="T12" fmla="*/ 355 w 356"/>
                <a:gd name="T13" fmla="*/ 0 h 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6"/>
                <a:gd name="T22" fmla="*/ 0 h 331"/>
                <a:gd name="T23" fmla="*/ 356 w 356"/>
                <a:gd name="T24" fmla="*/ 331 h 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6" h="331">
                  <a:moveTo>
                    <a:pt x="355" y="0"/>
                  </a:moveTo>
                  <a:lnTo>
                    <a:pt x="355" y="260"/>
                  </a:lnTo>
                  <a:lnTo>
                    <a:pt x="355" y="330"/>
                  </a:lnTo>
                  <a:lnTo>
                    <a:pt x="0" y="330"/>
                  </a:lnTo>
                  <a:lnTo>
                    <a:pt x="0" y="0"/>
                  </a:lnTo>
                  <a:lnTo>
                    <a:pt x="344" y="0"/>
                  </a:lnTo>
                  <a:lnTo>
                    <a:pt x="355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8"/>
            <p:cNvSpPr>
              <a:spLocks/>
            </p:cNvSpPr>
            <p:nvPr/>
          </p:nvSpPr>
          <p:spPr bwMode="auto">
            <a:xfrm>
              <a:off x="3180" y="1570"/>
              <a:ext cx="363" cy="268"/>
            </a:xfrm>
            <a:custGeom>
              <a:avLst/>
              <a:gdLst>
                <a:gd name="T0" fmla="*/ 354 w 363"/>
                <a:gd name="T1" fmla="*/ 136 h 274"/>
                <a:gd name="T2" fmla="*/ 354 w 363"/>
                <a:gd name="T3" fmla="*/ 273 h 274"/>
                <a:gd name="T4" fmla="*/ 0 w 363"/>
                <a:gd name="T5" fmla="*/ 273 h 274"/>
                <a:gd name="T6" fmla="*/ 0 w 363"/>
                <a:gd name="T7" fmla="*/ 66 h 274"/>
                <a:gd name="T8" fmla="*/ 0 w 363"/>
                <a:gd name="T9" fmla="*/ 0 h 274"/>
                <a:gd name="T10" fmla="*/ 362 w 363"/>
                <a:gd name="T11" fmla="*/ 0 h 274"/>
                <a:gd name="T12" fmla="*/ 354 w 363"/>
                <a:gd name="T13" fmla="*/ 136 h 2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3"/>
                <a:gd name="T22" fmla="*/ 0 h 274"/>
                <a:gd name="T23" fmla="*/ 363 w 363"/>
                <a:gd name="T24" fmla="*/ 274 h 2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3" h="274">
                  <a:moveTo>
                    <a:pt x="354" y="136"/>
                  </a:moveTo>
                  <a:lnTo>
                    <a:pt x="354" y="273"/>
                  </a:lnTo>
                  <a:lnTo>
                    <a:pt x="0" y="273"/>
                  </a:lnTo>
                  <a:lnTo>
                    <a:pt x="0" y="66"/>
                  </a:lnTo>
                  <a:lnTo>
                    <a:pt x="0" y="0"/>
                  </a:lnTo>
                  <a:lnTo>
                    <a:pt x="362" y="0"/>
                  </a:lnTo>
                  <a:lnTo>
                    <a:pt x="354" y="136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9"/>
            <p:cNvSpPr>
              <a:spLocks/>
            </p:cNvSpPr>
            <p:nvPr/>
          </p:nvSpPr>
          <p:spPr bwMode="auto">
            <a:xfrm>
              <a:off x="2130" y="2298"/>
              <a:ext cx="422" cy="261"/>
            </a:xfrm>
            <a:custGeom>
              <a:avLst/>
              <a:gdLst>
                <a:gd name="T0" fmla="*/ 344 w 422"/>
                <a:gd name="T1" fmla="*/ 66 h 261"/>
                <a:gd name="T2" fmla="*/ 421 w 422"/>
                <a:gd name="T3" fmla="*/ 66 h 261"/>
                <a:gd name="T4" fmla="*/ 421 w 422"/>
                <a:gd name="T5" fmla="*/ 260 h 261"/>
                <a:gd name="T6" fmla="*/ 355 w 422"/>
                <a:gd name="T7" fmla="*/ 260 h 261"/>
                <a:gd name="T8" fmla="*/ 143 w 422"/>
                <a:gd name="T9" fmla="*/ 260 h 261"/>
                <a:gd name="T10" fmla="*/ 143 w 422"/>
                <a:gd name="T11" fmla="*/ 202 h 261"/>
                <a:gd name="T12" fmla="*/ 11 w 422"/>
                <a:gd name="T13" fmla="*/ 202 h 261"/>
                <a:gd name="T14" fmla="*/ 0 w 422"/>
                <a:gd name="T15" fmla="*/ 66 h 261"/>
                <a:gd name="T16" fmla="*/ 0 w 422"/>
                <a:gd name="T17" fmla="*/ 0 h 261"/>
                <a:gd name="T18" fmla="*/ 344 w 422"/>
                <a:gd name="T19" fmla="*/ 0 h 261"/>
                <a:gd name="T20" fmla="*/ 344 w 422"/>
                <a:gd name="T21" fmla="*/ 66 h 2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2"/>
                <a:gd name="T34" fmla="*/ 0 h 261"/>
                <a:gd name="T35" fmla="*/ 422 w 422"/>
                <a:gd name="T36" fmla="*/ 261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2" h="261">
                  <a:moveTo>
                    <a:pt x="344" y="66"/>
                  </a:moveTo>
                  <a:lnTo>
                    <a:pt x="421" y="66"/>
                  </a:lnTo>
                  <a:lnTo>
                    <a:pt x="421" y="260"/>
                  </a:lnTo>
                  <a:lnTo>
                    <a:pt x="355" y="260"/>
                  </a:lnTo>
                  <a:lnTo>
                    <a:pt x="143" y="260"/>
                  </a:lnTo>
                  <a:lnTo>
                    <a:pt x="143" y="202"/>
                  </a:lnTo>
                  <a:lnTo>
                    <a:pt x="11" y="202"/>
                  </a:lnTo>
                  <a:lnTo>
                    <a:pt x="0" y="66"/>
                  </a:lnTo>
                  <a:lnTo>
                    <a:pt x="0" y="0"/>
                  </a:lnTo>
                  <a:lnTo>
                    <a:pt x="344" y="0"/>
                  </a:lnTo>
                  <a:lnTo>
                    <a:pt x="344" y="6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90"/>
            <p:cNvSpPr>
              <a:spLocks/>
            </p:cNvSpPr>
            <p:nvPr/>
          </p:nvSpPr>
          <p:spPr bwMode="auto">
            <a:xfrm>
              <a:off x="2093" y="1036"/>
              <a:ext cx="363" cy="335"/>
            </a:xfrm>
            <a:custGeom>
              <a:avLst/>
              <a:gdLst>
                <a:gd name="T0" fmla="*/ 355 w 356"/>
                <a:gd name="T1" fmla="*/ 0 h 335"/>
                <a:gd name="T2" fmla="*/ 355 w 356"/>
                <a:gd name="T3" fmla="*/ 334 h 335"/>
                <a:gd name="T4" fmla="*/ 11 w 356"/>
                <a:gd name="T5" fmla="*/ 334 h 335"/>
                <a:gd name="T6" fmla="*/ 0 w 356"/>
                <a:gd name="T7" fmla="*/ 334 h 335"/>
                <a:gd name="T8" fmla="*/ 0 w 356"/>
                <a:gd name="T9" fmla="*/ 0 h 335"/>
                <a:gd name="T10" fmla="*/ 355 w 356"/>
                <a:gd name="T11" fmla="*/ 0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335"/>
                <a:gd name="T20" fmla="*/ 356 w 356"/>
                <a:gd name="T21" fmla="*/ 335 h 3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335">
                  <a:moveTo>
                    <a:pt x="355" y="0"/>
                  </a:moveTo>
                  <a:lnTo>
                    <a:pt x="355" y="334"/>
                  </a:lnTo>
                  <a:lnTo>
                    <a:pt x="11" y="334"/>
                  </a:lnTo>
                  <a:lnTo>
                    <a:pt x="0" y="334"/>
                  </a:lnTo>
                  <a:lnTo>
                    <a:pt x="0" y="0"/>
                  </a:lnTo>
                  <a:lnTo>
                    <a:pt x="355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91"/>
            <p:cNvSpPr>
              <a:spLocks/>
            </p:cNvSpPr>
            <p:nvPr/>
          </p:nvSpPr>
          <p:spPr bwMode="auto">
            <a:xfrm>
              <a:off x="3944" y="1370"/>
              <a:ext cx="439" cy="331"/>
            </a:xfrm>
            <a:custGeom>
              <a:avLst/>
              <a:gdLst>
                <a:gd name="T0" fmla="*/ 438 w 439"/>
                <a:gd name="T1" fmla="*/ 260 h 331"/>
                <a:gd name="T2" fmla="*/ 438 w 439"/>
                <a:gd name="T3" fmla="*/ 330 h 331"/>
                <a:gd name="T4" fmla="*/ 398 w 439"/>
                <a:gd name="T5" fmla="*/ 308 h 331"/>
                <a:gd name="T6" fmla="*/ 428 w 439"/>
                <a:gd name="T7" fmla="*/ 308 h 331"/>
                <a:gd name="T8" fmla="*/ 398 w 439"/>
                <a:gd name="T9" fmla="*/ 273 h 331"/>
                <a:gd name="T10" fmla="*/ 391 w 439"/>
                <a:gd name="T11" fmla="*/ 287 h 331"/>
                <a:gd name="T12" fmla="*/ 351 w 439"/>
                <a:gd name="T13" fmla="*/ 287 h 331"/>
                <a:gd name="T14" fmla="*/ 344 w 439"/>
                <a:gd name="T15" fmla="*/ 273 h 331"/>
                <a:gd name="T16" fmla="*/ 322 w 439"/>
                <a:gd name="T17" fmla="*/ 273 h 331"/>
                <a:gd name="T18" fmla="*/ 314 w 439"/>
                <a:gd name="T19" fmla="*/ 260 h 331"/>
                <a:gd name="T20" fmla="*/ 296 w 439"/>
                <a:gd name="T21" fmla="*/ 295 h 331"/>
                <a:gd name="T22" fmla="*/ 274 w 439"/>
                <a:gd name="T23" fmla="*/ 287 h 331"/>
                <a:gd name="T24" fmla="*/ 267 w 439"/>
                <a:gd name="T25" fmla="*/ 287 h 331"/>
                <a:gd name="T26" fmla="*/ 248 w 439"/>
                <a:gd name="T27" fmla="*/ 308 h 331"/>
                <a:gd name="T28" fmla="*/ 238 w 439"/>
                <a:gd name="T29" fmla="*/ 295 h 331"/>
                <a:gd name="T30" fmla="*/ 226 w 439"/>
                <a:gd name="T31" fmla="*/ 308 h 331"/>
                <a:gd name="T32" fmla="*/ 219 w 439"/>
                <a:gd name="T33" fmla="*/ 295 h 331"/>
                <a:gd name="T34" fmla="*/ 172 w 439"/>
                <a:gd name="T35" fmla="*/ 287 h 331"/>
                <a:gd name="T36" fmla="*/ 161 w 439"/>
                <a:gd name="T37" fmla="*/ 308 h 331"/>
                <a:gd name="T38" fmla="*/ 150 w 439"/>
                <a:gd name="T39" fmla="*/ 295 h 331"/>
                <a:gd name="T40" fmla="*/ 131 w 439"/>
                <a:gd name="T41" fmla="*/ 295 h 331"/>
                <a:gd name="T42" fmla="*/ 131 w 439"/>
                <a:gd name="T43" fmla="*/ 287 h 331"/>
                <a:gd name="T44" fmla="*/ 131 w 439"/>
                <a:gd name="T45" fmla="*/ 273 h 331"/>
                <a:gd name="T46" fmla="*/ 113 w 439"/>
                <a:gd name="T47" fmla="*/ 260 h 331"/>
                <a:gd name="T48" fmla="*/ 102 w 439"/>
                <a:gd name="T49" fmla="*/ 238 h 331"/>
                <a:gd name="T50" fmla="*/ 95 w 439"/>
                <a:gd name="T51" fmla="*/ 251 h 331"/>
                <a:gd name="T52" fmla="*/ 95 w 439"/>
                <a:gd name="T53" fmla="*/ 238 h 331"/>
                <a:gd name="T54" fmla="*/ 84 w 439"/>
                <a:gd name="T55" fmla="*/ 238 h 331"/>
                <a:gd name="T56" fmla="*/ 55 w 439"/>
                <a:gd name="T57" fmla="*/ 216 h 331"/>
                <a:gd name="T58" fmla="*/ 55 w 439"/>
                <a:gd name="T59" fmla="*/ 181 h 331"/>
                <a:gd name="T60" fmla="*/ 36 w 439"/>
                <a:gd name="T61" fmla="*/ 172 h 331"/>
                <a:gd name="T62" fmla="*/ 29 w 439"/>
                <a:gd name="T63" fmla="*/ 146 h 331"/>
                <a:gd name="T64" fmla="*/ 0 w 439"/>
                <a:gd name="T65" fmla="*/ 123 h 331"/>
                <a:gd name="T66" fmla="*/ 18 w 439"/>
                <a:gd name="T67" fmla="*/ 79 h 331"/>
                <a:gd name="T68" fmla="*/ 29 w 439"/>
                <a:gd name="T69" fmla="*/ 58 h 331"/>
                <a:gd name="T70" fmla="*/ 36 w 439"/>
                <a:gd name="T71" fmla="*/ 66 h 331"/>
                <a:gd name="T72" fmla="*/ 55 w 439"/>
                <a:gd name="T73" fmla="*/ 31 h 331"/>
                <a:gd name="T74" fmla="*/ 84 w 439"/>
                <a:gd name="T75" fmla="*/ 10 h 331"/>
                <a:gd name="T76" fmla="*/ 95 w 439"/>
                <a:gd name="T77" fmla="*/ 0 h 331"/>
                <a:gd name="T78" fmla="*/ 314 w 439"/>
                <a:gd name="T79" fmla="*/ 0 h 331"/>
                <a:gd name="T80" fmla="*/ 438 w 439"/>
                <a:gd name="T81" fmla="*/ 0 h 331"/>
                <a:gd name="T82" fmla="*/ 438 w 439"/>
                <a:gd name="T83" fmla="*/ 260 h 33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9"/>
                <a:gd name="T127" fmla="*/ 0 h 331"/>
                <a:gd name="T128" fmla="*/ 439 w 439"/>
                <a:gd name="T129" fmla="*/ 331 h 33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9" h="331">
                  <a:moveTo>
                    <a:pt x="438" y="260"/>
                  </a:moveTo>
                  <a:lnTo>
                    <a:pt x="438" y="330"/>
                  </a:lnTo>
                  <a:lnTo>
                    <a:pt x="398" y="308"/>
                  </a:lnTo>
                  <a:lnTo>
                    <a:pt x="428" y="308"/>
                  </a:lnTo>
                  <a:lnTo>
                    <a:pt x="398" y="273"/>
                  </a:lnTo>
                  <a:lnTo>
                    <a:pt x="391" y="287"/>
                  </a:lnTo>
                  <a:lnTo>
                    <a:pt x="351" y="287"/>
                  </a:lnTo>
                  <a:lnTo>
                    <a:pt x="344" y="273"/>
                  </a:lnTo>
                  <a:lnTo>
                    <a:pt x="322" y="273"/>
                  </a:lnTo>
                  <a:lnTo>
                    <a:pt x="314" y="260"/>
                  </a:lnTo>
                  <a:lnTo>
                    <a:pt x="296" y="295"/>
                  </a:lnTo>
                  <a:lnTo>
                    <a:pt x="274" y="287"/>
                  </a:lnTo>
                  <a:lnTo>
                    <a:pt x="267" y="287"/>
                  </a:lnTo>
                  <a:lnTo>
                    <a:pt x="248" y="308"/>
                  </a:lnTo>
                  <a:lnTo>
                    <a:pt x="238" y="295"/>
                  </a:lnTo>
                  <a:lnTo>
                    <a:pt x="226" y="308"/>
                  </a:lnTo>
                  <a:lnTo>
                    <a:pt x="219" y="295"/>
                  </a:lnTo>
                  <a:lnTo>
                    <a:pt x="172" y="287"/>
                  </a:lnTo>
                  <a:lnTo>
                    <a:pt x="161" y="308"/>
                  </a:lnTo>
                  <a:lnTo>
                    <a:pt x="150" y="295"/>
                  </a:lnTo>
                  <a:lnTo>
                    <a:pt x="131" y="295"/>
                  </a:lnTo>
                  <a:lnTo>
                    <a:pt x="131" y="287"/>
                  </a:lnTo>
                  <a:lnTo>
                    <a:pt x="131" y="273"/>
                  </a:lnTo>
                  <a:lnTo>
                    <a:pt x="113" y="260"/>
                  </a:lnTo>
                  <a:lnTo>
                    <a:pt x="102" y="238"/>
                  </a:lnTo>
                  <a:lnTo>
                    <a:pt x="95" y="251"/>
                  </a:lnTo>
                  <a:lnTo>
                    <a:pt x="95" y="238"/>
                  </a:lnTo>
                  <a:lnTo>
                    <a:pt x="84" y="238"/>
                  </a:lnTo>
                  <a:lnTo>
                    <a:pt x="55" y="216"/>
                  </a:lnTo>
                  <a:lnTo>
                    <a:pt x="55" y="181"/>
                  </a:lnTo>
                  <a:lnTo>
                    <a:pt x="36" y="172"/>
                  </a:lnTo>
                  <a:lnTo>
                    <a:pt x="29" y="146"/>
                  </a:lnTo>
                  <a:lnTo>
                    <a:pt x="0" y="123"/>
                  </a:lnTo>
                  <a:lnTo>
                    <a:pt x="18" y="79"/>
                  </a:lnTo>
                  <a:lnTo>
                    <a:pt x="29" y="58"/>
                  </a:lnTo>
                  <a:lnTo>
                    <a:pt x="36" y="66"/>
                  </a:lnTo>
                  <a:lnTo>
                    <a:pt x="55" y="31"/>
                  </a:lnTo>
                  <a:lnTo>
                    <a:pt x="84" y="10"/>
                  </a:lnTo>
                  <a:lnTo>
                    <a:pt x="95" y="0"/>
                  </a:lnTo>
                  <a:lnTo>
                    <a:pt x="314" y="0"/>
                  </a:lnTo>
                  <a:lnTo>
                    <a:pt x="438" y="0"/>
                  </a:lnTo>
                  <a:lnTo>
                    <a:pt x="438" y="26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92"/>
            <p:cNvSpPr>
              <a:spLocks/>
            </p:cNvSpPr>
            <p:nvPr/>
          </p:nvSpPr>
          <p:spPr bwMode="auto">
            <a:xfrm>
              <a:off x="2492" y="2698"/>
              <a:ext cx="345" cy="265"/>
            </a:xfrm>
            <a:custGeom>
              <a:avLst/>
              <a:gdLst>
                <a:gd name="T0" fmla="*/ 0 w 345"/>
                <a:gd name="T1" fmla="*/ 264 h 265"/>
                <a:gd name="T2" fmla="*/ 0 w 345"/>
                <a:gd name="T3" fmla="*/ 66 h 265"/>
                <a:gd name="T4" fmla="*/ 0 w 345"/>
                <a:gd name="T5" fmla="*/ 0 h 265"/>
                <a:gd name="T6" fmla="*/ 344 w 345"/>
                <a:gd name="T7" fmla="*/ 0 h 265"/>
                <a:gd name="T8" fmla="*/ 344 w 345"/>
                <a:gd name="T9" fmla="*/ 66 h 265"/>
                <a:gd name="T10" fmla="*/ 344 w 345"/>
                <a:gd name="T11" fmla="*/ 264 h 265"/>
                <a:gd name="T12" fmla="*/ 0 w 345"/>
                <a:gd name="T13" fmla="*/ 264 h 2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5"/>
                <a:gd name="T22" fmla="*/ 0 h 265"/>
                <a:gd name="T23" fmla="*/ 345 w 345"/>
                <a:gd name="T24" fmla="*/ 265 h 2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5" h="265">
                  <a:moveTo>
                    <a:pt x="0" y="264"/>
                  </a:moveTo>
                  <a:lnTo>
                    <a:pt x="0" y="66"/>
                  </a:lnTo>
                  <a:lnTo>
                    <a:pt x="0" y="0"/>
                  </a:lnTo>
                  <a:lnTo>
                    <a:pt x="344" y="0"/>
                  </a:lnTo>
                  <a:lnTo>
                    <a:pt x="344" y="66"/>
                  </a:lnTo>
                  <a:lnTo>
                    <a:pt x="344" y="264"/>
                  </a:lnTo>
                  <a:lnTo>
                    <a:pt x="0" y="26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93"/>
            <p:cNvSpPr>
              <a:spLocks/>
            </p:cNvSpPr>
            <p:nvPr/>
          </p:nvSpPr>
          <p:spPr bwMode="auto">
            <a:xfrm>
              <a:off x="3180" y="1036"/>
              <a:ext cx="363" cy="265"/>
            </a:xfrm>
            <a:custGeom>
              <a:avLst/>
              <a:gdLst>
                <a:gd name="T0" fmla="*/ 362 w 363"/>
                <a:gd name="T1" fmla="*/ 0 h 265"/>
                <a:gd name="T2" fmla="*/ 362 w 363"/>
                <a:gd name="T3" fmla="*/ 264 h 265"/>
                <a:gd name="T4" fmla="*/ 0 w 363"/>
                <a:gd name="T5" fmla="*/ 264 h 265"/>
                <a:gd name="T6" fmla="*/ 0 w 363"/>
                <a:gd name="T7" fmla="*/ 0 h 265"/>
                <a:gd name="T8" fmla="*/ 362 w 363"/>
                <a:gd name="T9" fmla="*/ 0 h 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265"/>
                <a:gd name="T17" fmla="*/ 363 w 363"/>
                <a:gd name="T18" fmla="*/ 265 h 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265">
                  <a:moveTo>
                    <a:pt x="362" y="0"/>
                  </a:moveTo>
                  <a:lnTo>
                    <a:pt x="362" y="264"/>
                  </a:lnTo>
                  <a:lnTo>
                    <a:pt x="0" y="264"/>
                  </a:lnTo>
                  <a:lnTo>
                    <a:pt x="0" y="0"/>
                  </a:lnTo>
                  <a:lnTo>
                    <a:pt x="362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4"/>
            <p:cNvSpPr>
              <a:spLocks/>
            </p:cNvSpPr>
            <p:nvPr/>
          </p:nvSpPr>
          <p:spPr bwMode="auto">
            <a:xfrm>
              <a:off x="3790" y="1370"/>
              <a:ext cx="374" cy="402"/>
            </a:xfrm>
            <a:custGeom>
              <a:avLst/>
              <a:gdLst>
                <a:gd name="T0" fmla="*/ 11 w 374"/>
                <a:gd name="T1" fmla="*/ 0 h 402"/>
                <a:gd name="T2" fmla="*/ 106 w 374"/>
                <a:gd name="T3" fmla="*/ 0 h 402"/>
                <a:gd name="T4" fmla="*/ 249 w 374"/>
                <a:gd name="T5" fmla="*/ 0 h 402"/>
                <a:gd name="T6" fmla="*/ 238 w 374"/>
                <a:gd name="T7" fmla="*/ 10 h 402"/>
                <a:gd name="T8" fmla="*/ 209 w 374"/>
                <a:gd name="T9" fmla="*/ 31 h 402"/>
                <a:gd name="T10" fmla="*/ 190 w 374"/>
                <a:gd name="T11" fmla="*/ 66 h 402"/>
                <a:gd name="T12" fmla="*/ 183 w 374"/>
                <a:gd name="T13" fmla="*/ 58 h 402"/>
                <a:gd name="T14" fmla="*/ 172 w 374"/>
                <a:gd name="T15" fmla="*/ 79 h 402"/>
                <a:gd name="T16" fmla="*/ 154 w 374"/>
                <a:gd name="T17" fmla="*/ 123 h 402"/>
                <a:gd name="T18" fmla="*/ 183 w 374"/>
                <a:gd name="T19" fmla="*/ 146 h 402"/>
                <a:gd name="T20" fmla="*/ 190 w 374"/>
                <a:gd name="T21" fmla="*/ 172 h 402"/>
                <a:gd name="T22" fmla="*/ 209 w 374"/>
                <a:gd name="T23" fmla="*/ 181 h 402"/>
                <a:gd name="T24" fmla="*/ 209 w 374"/>
                <a:gd name="T25" fmla="*/ 216 h 402"/>
                <a:gd name="T26" fmla="*/ 238 w 374"/>
                <a:gd name="T27" fmla="*/ 238 h 402"/>
                <a:gd name="T28" fmla="*/ 249 w 374"/>
                <a:gd name="T29" fmla="*/ 238 h 402"/>
                <a:gd name="T30" fmla="*/ 249 w 374"/>
                <a:gd name="T31" fmla="*/ 250 h 402"/>
                <a:gd name="T32" fmla="*/ 256 w 374"/>
                <a:gd name="T33" fmla="*/ 238 h 402"/>
                <a:gd name="T34" fmla="*/ 267 w 374"/>
                <a:gd name="T35" fmla="*/ 260 h 402"/>
                <a:gd name="T36" fmla="*/ 285 w 374"/>
                <a:gd name="T37" fmla="*/ 273 h 402"/>
                <a:gd name="T38" fmla="*/ 285 w 374"/>
                <a:gd name="T39" fmla="*/ 287 h 402"/>
                <a:gd name="T40" fmla="*/ 285 w 374"/>
                <a:gd name="T41" fmla="*/ 295 h 402"/>
                <a:gd name="T42" fmla="*/ 304 w 374"/>
                <a:gd name="T43" fmla="*/ 295 h 402"/>
                <a:gd name="T44" fmla="*/ 315 w 374"/>
                <a:gd name="T45" fmla="*/ 308 h 402"/>
                <a:gd name="T46" fmla="*/ 326 w 374"/>
                <a:gd name="T47" fmla="*/ 287 h 402"/>
                <a:gd name="T48" fmla="*/ 373 w 374"/>
                <a:gd name="T49" fmla="*/ 295 h 402"/>
                <a:gd name="T50" fmla="*/ 362 w 374"/>
                <a:gd name="T51" fmla="*/ 401 h 402"/>
                <a:gd name="T52" fmla="*/ 296 w 374"/>
                <a:gd name="T53" fmla="*/ 401 h 402"/>
                <a:gd name="T54" fmla="*/ 296 w 374"/>
                <a:gd name="T55" fmla="*/ 378 h 402"/>
                <a:gd name="T56" fmla="*/ 172 w 374"/>
                <a:gd name="T57" fmla="*/ 378 h 402"/>
                <a:gd name="T58" fmla="*/ 172 w 374"/>
                <a:gd name="T59" fmla="*/ 352 h 402"/>
                <a:gd name="T60" fmla="*/ 154 w 374"/>
                <a:gd name="T61" fmla="*/ 378 h 402"/>
                <a:gd name="T62" fmla="*/ 132 w 374"/>
                <a:gd name="T63" fmla="*/ 366 h 402"/>
                <a:gd name="T64" fmla="*/ 77 w 374"/>
                <a:gd name="T65" fmla="*/ 366 h 402"/>
                <a:gd name="T66" fmla="*/ 84 w 374"/>
                <a:gd name="T67" fmla="*/ 330 h 402"/>
                <a:gd name="T68" fmla="*/ 77 w 374"/>
                <a:gd name="T69" fmla="*/ 330 h 402"/>
                <a:gd name="T70" fmla="*/ 77 w 374"/>
                <a:gd name="T71" fmla="*/ 260 h 402"/>
                <a:gd name="T72" fmla="*/ 0 w 374"/>
                <a:gd name="T73" fmla="*/ 260 h 402"/>
                <a:gd name="T74" fmla="*/ 11 w 374"/>
                <a:gd name="T75" fmla="*/ 0 h 40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74"/>
                <a:gd name="T115" fmla="*/ 0 h 402"/>
                <a:gd name="T116" fmla="*/ 374 w 374"/>
                <a:gd name="T117" fmla="*/ 402 h 40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74" h="402">
                  <a:moveTo>
                    <a:pt x="11" y="0"/>
                  </a:moveTo>
                  <a:lnTo>
                    <a:pt x="106" y="0"/>
                  </a:lnTo>
                  <a:lnTo>
                    <a:pt x="249" y="0"/>
                  </a:lnTo>
                  <a:lnTo>
                    <a:pt x="238" y="10"/>
                  </a:lnTo>
                  <a:lnTo>
                    <a:pt x="209" y="31"/>
                  </a:lnTo>
                  <a:lnTo>
                    <a:pt x="190" y="66"/>
                  </a:lnTo>
                  <a:lnTo>
                    <a:pt x="183" y="58"/>
                  </a:lnTo>
                  <a:lnTo>
                    <a:pt x="172" y="79"/>
                  </a:lnTo>
                  <a:lnTo>
                    <a:pt x="154" y="123"/>
                  </a:lnTo>
                  <a:lnTo>
                    <a:pt x="183" y="146"/>
                  </a:lnTo>
                  <a:lnTo>
                    <a:pt x="190" y="172"/>
                  </a:lnTo>
                  <a:lnTo>
                    <a:pt x="209" y="181"/>
                  </a:lnTo>
                  <a:lnTo>
                    <a:pt x="209" y="216"/>
                  </a:lnTo>
                  <a:lnTo>
                    <a:pt x="238" y="238"/>
                  </a:lnTo>
                  <a:lnTo>
                    <a:pt x="249" y="238"/>
                  </a:lnTo>
                  <a:lnTo>
                    <a:pt x="249" y="250"/>
                  </a:lnTo>
                  <a:lnTo>
                    <a:pt x="256" y="238"/>
                  </a:lnTo>
                  <a:lnTo>
                    <a:pt x="267" y="260"/>
                  </a:lnTo>
                  <a:lnTo>
                    <a:pt x="285" y="273"/>
                  </a:lnTo>
                  <a:lnTo>
                    <a:pt x="285" y="287"/>
                  </a:lnTo>
                  <a:lnTo>
                    <a:pt x="285" y="295"/>
                  </a:lnTo>
                  <a:lnTo>
                    <a:pt x="304" y="295"/>
                  </a:lnTo>
                  <a:lnTo>
                    <a:pt x="315" y="308"/>
                  </a:lnTo>
                  <a:lnTo>
                    <a:pt x="326" y="287"/>
                  </a:lnTo>
                  <a:lnTo>
                    <a:pt x="373" y="295"/>
                  </a:lnTo>
                  <a:lnTo>
                    <a:pt x="362" y="401"/>
                  </a:lnTo>
                  <a:lnTo>
                    <a:pt x="296" y="401"/>
                  </a:lnTo>
                  <a:lnTo>
                    <a:pt x="296" y="378"/>
                  </a:lnTo>
                  <a:lnTo>
                    <a:pt x="172" y="378"/>
                  </a:lnTo>
                  <a:lnTo>
                    <a:pt x="172" y="352"/>
                  </a:lnTo>
                  <a:lnTo>
                    <a:pt x="154" y="378"/>
                  </a:lnTo>
                  <a:lnTo>
                    <a:pt x="132" y="366"/>
                  </a:lnTo>
                  <a:lnTo>
                    <a:pt x="77" y="366"/>
                  </a:lnTo>
                  <a:lnTo>
                    <a:pt x="84" y="330"/>
                  </a:lnTo>
                  <a:lnTo>
                    <a:pt x="77" y="330"/>
                  </a:lnTo>
                  <a:lnTo>
                    <a:pt x="77" y="260"/>
                  </a:lnTo>
                  <a:lnTo>
                    <a:pt x="0" y="260"/>
                  </a:lnTo>
                  <a:lnTo>
                    <a:pt x="11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5"/>
            <p:cNvSpPr>
              <a:spLocks/>
            </p:cNvSpPr>
            <p:nvPr/>
          </p:nvSpPr>
          <p:spPr bwMode="auto">
            <a:xfrm>
              <a:off x="2130" y="2035"/>
              <a:ext cx="345" cy="264"/>
            </a:xfrm>
            <a:custGeom>
              <a:avLst/>
              <a:gdLst>
                <a:gd name="T0" fmla="*/ 344 w 345"/>
                <a:gd name="T1" fmla="*/ 263 h 264"/>
                <a:gd name="T2" fmla="*/ 0 w 345"/>
                <a:gd name="T3" fmla="*/ 263 h 264"/>
                <a:gd name="T4" fmla="*/ 0 w 345"/>
                <a:gd name="T5" fmla="*/ 0 h 264"/>
                <a:gd name="T6" fmla="*/ 344 w 345"/>
                <a:gd name="T7" fmla="*/ 0 h 264"/>
                <a:gd name="T8" fmla="*/ 344 w 345"/>
                <a:gd name="T9" fmla="*/ 263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5"/>
                <a:gd name="T16" fmla="*/ 0 h 264"/>
                <a:gd name="T17" fmla="*/ 345 w 345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5" h="264">
                  <a:moveTo>
                    <a:pt x="344" y="263"/>
                  </a:moveTo>
                  <a:lnTo>
                    <a:pt x="0" y="263"/>
                  </a:lnTo>
                  <a:lnTo>
                    <a:pt x="0" y="0"/>
                  </a:lnTo>
                  <a:lnTo>
                    <a:pt x="344" y="0"/>
                  </a:lnTo>
                  <a:lnTo>
                    <a:pt x="344" y="263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6"/>
            <p:cNvSpPr>
              <a:spLocks/>
            </p:cNvSpPr>
            <p:nvPr/>
          </p:nvSpPr>
          <p:spPr bwMode="auto">
            <a:xfrm>
              <a:off x="2474" y="1700"/>
              <a:ext cx="356" cy="336"/>
            </a:xfrm>
            <a:custGeom>
              <a:avLst/>
              <a:gdLst>
                <a:gd name="T0" fmla="*/ 0 w 356"/>
                <a:gd name="T1" fmla="*/ 335 h 336"/>
                <a:gd name="T2" fmla="*/ 0 w 356"/>
                <a:gd name="T3" fmla="*/ 0 h 336"/>
                <a:gd name="T4" fmla="*/ 355 w 356"/>
                <a:gd name="T5" fmla="*/ 0 h 336"/>
                <a:gd name="T6" fmla="*/ 355 w 356"/>
                <a:gd name="T7" fmla="*/ 194 h 336"/>
                <a:gd name="T8" fmla="*/ 355 w 356"/>
                <a:gd name="T9" fmla="*/ 335 h 336"/>
                <a:gd name="T10" fmla="*/ 0 w 356"/>
                <a:gd name="T11" fmla="*/ 335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336"/>
                <a:gd name="T20" fmla="*/ 356 w 356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336">
                  <a:moveTo>
                    <a:pt x="0" y="335"/>
                  </a:moveTo>
                  <a:lnTo>
                    <a:pt x="0" y="0"/>
                  </a:lnTo>
                  <a:lnTo>
                    <a:pt x="355" y="0"/>
                  </a:lnTo>
                  <a:lnTo>
                    <a:pt x="355" y="194"/>
                  </a:lnTo>
                  <a:lnTo>
                    <a:pt x="355" y="335"/>
                  </a:lnTo>
                  <a:lnTo>
                    <a:pt x="0" y="33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7"/>
            <p:cNvSpPr>
              <a:spLocks/>
            </p:cNvSpPr>
            <p:nvPr/>
          </p:nvSpPr>
          <p:spPr bwMode="auto">
            <a:xfrm>
              <a:off x="3180" y="1837"/>
              <a:ext cx="355" cy="265"/>
            </a:xfrm>
            <a:custGeom>
              <a:avLst/>
              <a:gdLst>
                <a:gd name="T0" fmla="*/ 354 w 355"/>
                <a:gd name="T1" fmla="*/ 263 h 264"/>
                <a:gd name="T2" fmla="*/ 0 w 355"/>
                <a:gd name="T3" fmla="*/ 263 h 264"/>
                <a:gd name="T4" fmla="*/ 0 w 355"/>
                <a:gd name="T5" fmla="*/ 56 h 264"/>
                <a:gd name="T6" fmla="*/ 0 w 355"/>
                <a:gd name="T7" fmla="*/ 0 h 264"/>
                <a:gd name="T8" fmla="*/ 354 w 355"/>
                <a:gd name="T9" fmla="*/ 0 h 264"/>
                <a:gd name="T10" fmla="*/ 354 w 355"/>
                <a:gd name="T11" fmla="*/ 263 h 2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5"/>
                <a:gd name="T19" fmla="*/ 0 h 264"/>
                <a:gd name="T20" fmla="*/ 355 w 355"/>
                <a:gd name="T21" fmla="*/ 264 h 2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5" h="264">
                  <a:moveTo>
                    <a:pt x="354" y="263"/>
                  </a:moveTo>
                  <a:lnTo>
                    <a:pt x="0" y="263"/>
                  </a:lnTo>
                  <a:lnTo>
                    <a:pt x="0" y="56"/>
                  </a:lnTo>
                  <a:lnTo>
                    <a:pt x="0" y="0"/>
                  </a:lnTo>
                  <a:lnTo>
                    <a:pt x="354" y="0"/>
                  </a:lnTo>
                  <a:lnTo>
                    <a:pt x="354" y="263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8"/>
            <p:cNvSpPr>
              <a:spLocks/>
            </p:cNvSpPr>
            <p:nvPr/>
          </p:nvSpPr>
          <p:spPr bwMode="auto">
            <a:xfrm>
              <a:off x="1179" y="3029"/>
              <a:ext cx="282" cy="300"/>
            </a:xfrm>
            <a:custGeom>
              <a:avLst/>
              <a:gdLst>
                <a:gd name="T0" fmla="*/ 0 w 279"/>
                <a:gd name="T1" fmla="*/ 299 h 300"/>
                <a:gd name="T2" fmla="*/ 0 w 279"/>
                <a:gd name="T3" fmla="*/ 0 h 300"/>
                <a:gd name="T4" fmla="*/ 260 w 279"/>
                <a:gd name="T5" fmla="*/ 0 h 300"/>
                <a:gd name="T6" fmla="*/ 278 w 279"/>
                <a:gd name="T7" fmla="*/ 0 h 300"/>
                <a:gd name="T8" fmla="*/ 278 w 279"/>
                <a:gd name="T9" fmla="*/ 299 h 300"/>
                <a:gd name="T10" fmla="*/ 0 w 279"/>
                <a:gd name="T11" fmla="*/ 299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9"/>
                <a:gd name="T19" fmla="*/ 0 h 300"/>
                <a:gd name="T20" fmla="*/ 279 w 279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9" h="300">
                  <a:moveTo>
                    <a:pt x="0" y="299"/>
                  </a:moveTo>
                  <a:lnTo>
                    <a:pt x="0" y="0"/>
                  </a:lnTo>
                  <a:lnTo>
                    <a:pt x="260" y="0"/>
                  </a:lnTo>
                  <a:lnTo>
                    <a:pt x="278" y="0"/>
                  </a:lnTo>
                  <a:lnTo>
                    <a:pt x="278" y="299"/>
                  </a:lnTo>
                  <a:lnTo>
                    <a:pt x="0" y="29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9"/>
            <p:cNvSpPr>
              <a:spLocks/>
            </p:cNvSpPr>
            <p:nvPr/>
          </p:nvSpPr>
          <p:spPr bwMode="auto">
            <a:xfrm>
              <a:off x="4382" y="1631"/>
              <a:ext cx="345" cy="277"/>
            </a:xfrm>
            <a:custGeom>
              <a:avLst/>
              <a:gdLst>
                <a:gd name="T0" fmla="*/ 344 w 345"/>
                <a:gd name="T1" fmla="*/ 276 h 277"/>
                <a:gd name="T2" fmla="*/ 56 w 345"/>
                <a:gd name="T3" fmla="*/ 276 h 277"/>
                <a:gd name="T4" fmla="*/ 56 w 345"/>
                <a:gd name="T5" fmla="*/ 91 h 277"/>
                <a:gd name="T6" fmla="*/ 19 w 345"/>
                <a:gd name="T7" fmla="*/ 83 h 277"/>
                <a:gd name="T8" fmla="*/ 26 w 345"/>
                <a:gd name="T9" fmla="*/ 70 h 277"/>
                <a:gd name="T10" fmla="*/ 19 w 345"/>
                <a:gd name="T11" fmla="*/ 70 h 277"/>
                <a:gd name="T12" fmla="*/ 0 w 345"/>
                <a:gd name="T13" fmla="*/ 70 h 277"/>
                <a:gd name="T14" fmla="*/ 0 w 345"/>
                <a:gd name="T15" fmla="*/ 0 h 277"/>
                <a:gd name="T16" fmla="*/ 286 w 345"/>
                <a:gd name="T17" fmla="*/ 0 h 277"/>
                <a:gd name="T18" fmla="*/ 286 w 345"/>
                <a:gd name="T19" fmla="*/ 118 h 277"/>
                <a:gd name="T20" fmla="*/ 286 w 345"/>
                <a:gd name="T21" fmla="*/ 127 h 277"/>
                <a:gd name="T22" fmla="*/ 322 w 345"/>
                <a:gd name="T23" fmla="*/ 118 h 277"/>
                <a:gd name="T24" fmla="*/ 344 w 345"/>
                <a:gd name="T25" fmla="*/ 127 h 277"/>
                <a:gd name="T26" fmla="*/ 344 w 345"/>
                <a:gd name="T27" fmla="*/ 276 h 2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45"/>
                <a:gd name="T43" fmla="*/ 0 h 277"/>
                <a:gd name="T44" fmla="*/ 345 w 345"/>
                <a:gd name="T45" fmla="*/ 277 h 27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45" h="277">
                  <a:moveTo>
                    <a:pt x="344" y="276"/>
                  </a:moveTo>
                  <a:lnTo>
                    <a:pt x="56" y="276"/>
                  </a:lnTo>
                  <a:lnTo>
                    <a:pt x="56" y="91"/>
                  </a:lnTo>
                  <a:lnTo>
                    <a:pt x="19" y="83"/>
                  </a:lnTo>
                  <a:lnTo>
                    <a:pt x="26" y="70"/>
                  </a:lnTo>
                  <a:lnTo>
                    <a:pt x="19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286" y="0"/>
                  </a:lnTo>
                  <a:lnTo>
                    <a:pt x="286" y="118"/>
                  </a:lnTo>
                  <a:lnTo>
                    <a:pt x="286" y="127"/>
                  </a:lnTo>
                  <a:lnTo>
                    <a:pt x="322" y="118"/>
                  </a:lnTo>
                  <a:lnTo>
                    <a:pt x="344" y="127"/>
                  </a:lnTo>
                  <a:lnTo>
                    <a:pt x="344" y="276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00"/>
            <p:cNvSpPr>
              <a:spLocks/>
            </p:cNvSpPr>
            <p:nvPr/>
          </p:nvSpPr>
          <p:spPr bwMode="auto">
            <a:xfrm>
              <a:off x="2456" y="1036"/>
              <a:ext cx="363" cy="335"/>
            </a:xfrm>
            <a:custGeom>
              <a:avLst/>
              <a:gdLst>
                <a:gd name="T0" fmla="*/ 362 w 363"/>
                <a:gd name="T1" fmla="*/ 0 h 335"/>
                <a:gd name="T2" fmla="*/ 362 w 363"/>
                <a:gd name="T3" fmla="*/ 334 h 335"/>
                <a:gd name="T4" fmla="*/ 18 w 363"/>
                <a:gd name="T5" fmla="*/ 334 h 335"/>
                <a:gd name="T6" fmla="*/ 0 w 363"/>
                <a:gd name="T7" fmla="*/ 334 h 335"/>
                <a:gd name="T8" fmla="*/ 0 w 363"/>
                <a:gd name="T9" fmla="*/ 0 h 335"/>
                <a:gd name="T10" fmla="*/ 362 w 363"/>
                <a:gd name="T11" fmla="*/ 0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3"/>
                <a:gd name="T19" fmla="*/ 0 h 335"/>
                <a:gd name="T20" fmla="*/ 363 w 363"/>
                <a:gd name="T21" fmla="*/ 335 h 3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3" h="335">
                  <a:moveTo>
                    <a:pt x="362" y="0"/>
                  </a:moveTo>
                  <a:lnTo>
                    <a:pt x="362" y="334"/>
                  </a:lnTo>
                  <a:lnTo>
                    <a:pt x="18" y="334"/>
                  </a:lnTo>
                  <a:lnTo>
                    <a:pt x="0" y="334"/>
                  </a:lnTo>
                  <a:lnTo>
                    <a:pt x="0" y="0"/>
                  </a:lnTo>
                  <a:lnTo>
                    <a:pt x="362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01"/>
            <p:cNvSpPr>
              <a:spLocks/>
            </p:cNvSpPr>
            <p:nvPr/>
          </p:nvSpPr>
          <p:spPr bwMode="auto">
            <a:xfrm>
              <a:off x="2485" y="2364"/>
              <a:ext cx="352" cy="335"/>
            </a:xfrm>
            <a:custGeom>
              <a:avLst/>
              <a:gdLst>
                <a:gd name="T0" fmla="*/ 351 w 352"/>
                <a:gd name="T1" fmla="*/ 0 h 335"/>
                <a:gd name="T2" fmla="*/ 351 w 352"/>
                <a:gd name="T3" fmla="*/ 71 h 335"/>
                <a:gd name="T4" fmla="*/ 351 w 352"/>
                <a:gd name="T5" fmla="*/ 334 h 335"/>
                <a:gd name="T6" fmla="*/ 7 w 352"/>
                <a:gd name="T7" fmla="*/ 334 h 335"/>
                <a:gd name="T8" fmla="*/ 0 w 352"/>
                <a:gd name="T9" fmla="*/ 193 h 335"/>
                <a:gd name="T10" fmla="*/ 66 w 352"/>
                <a:gd name="T11" fmla="*/ 193 h 335"/>
                <a:gd name="T12" fmla="*/ 66 w 352"/>
                <a:gd name="T13" fmla="*/ 0 h 335"/>
                <a:gd name="T14" fmla="*/ 351 w 352"/>
                <a:gd name="T15" fmla="*/ 0 h 3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2"/>
                <a:gd name="T25" fmla="*/ 0 h 335"/>
                <a:gd name="T26" fmla="*/ 352 w 352"/>
                <a:gd name="T27" fmla="*/ 335 h 3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2" h="335">
                  <a:moveTo>
                    <a:pt x="351" y="0"/>
                  </a:moveTo>
                  <a:lnTo>
                    <a:pt x="351" y="71"/>
                  </a:lnTo>
                  <a:lnTo>
                    <a:pt x="351" y="334"/>
                  </a:lnTo>
                  <a:lnTo>
                    <a:pt x="7" y="334"/>
                  </a:lnTo>
                  <a:lnTo>
                    <a:pt x="0" y="193"/>
                  </a:lnTo>
                  <a:lnTo>
                    <a:pt x="66" y="193"/>
                  </a:lnTo>
                  <a:lnTo>
                    <a:pt x="66" y="0"/>
                  </a:lnTo>
                  <a:lnTo>
                    <a:pt x="35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02"/>
            <p:cNvSpPr>
              <a:spLocks/>
            </p:cNvSpPr>
            <p:nvPr/>
          </p:nvSpPr>
          <p:spPr bwMode="auto">
            <a:xfrm>
              <a:off x="569" y="2765"/>
              <a:ext cx="323" cy="265"/>
            </a:xfrm>
            <a:custGeom>
              <a:avLst/>
              <a:gdLst>
                <a:gd name="T0" fmla="*/ 0 w 323"/>
                <a:gd name="T1" fmla="*/ 0 h 265"/>
                <a:gd name="T2" fmla="*/ 322 w 323"/>
                <a:gd name="T3" fmla="*/ 0 h 265"/>
                <a:gd name="T4" fmla="*/ 322 w 323"/>
                <a:gd name="T5" fmla="*/ 264 h 265"/>
                <a:gd name="T6" fmla="*/ 304 w 323"/>
                <a:gd name="T7" fmla="*/ 264 h 265"/>
                <a:gd name="T8" fmla="*/ 0 w 323"/>
                <a:gd name="T9" fmla="*/ 264 h 265"/>
                <a:gd name="T10" fmla="*/ 0 w 323"/>
                <a:gd name="T11" fmla="*/ 0 h 2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3"/>
                <a:gd name="T19" fmla="*/ 0 h 265"/>
                <a:gd name="T20" fmla="*/ 323 w 323"/>
                <a:gd name="T21" fmla="*/ 265 h 2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3" h="265">
                  <a:moveTo>
                    <a:pt x="0" y="0"/>
                  </a:moveTo>
                  <a:lnTo>
                    <a:pt x="322" y="0"/>
                  </a:lnTo>
                  <a:lnTo>
                    <a:pt x="322" y="264"/>
                  </a:lnTo>
                  <a:lnTo>
                    <a:pt x="304" y="264"/>
                  </a:lnTo>
                  <a:lnTo>
                    <a:pt x="0" y="26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03"/>
            <p:cNvSpPr>
              <a:spLocks/>
            </p:cNvSpPr>
            <p:nvPr/>
          </p:nvSpPr>
          <p:spPr bwMode="auto">
            <a:xfrm>
              <a:off x="873" y="3029"/>
              <a:ext cx="315" cy="300"/>
            </a:xfrm>
            <a:custGeom>
              <a:avLst/>
              <a:gdLst>
                <a:gd name="T0" fmla="*/ 0 w 315"/>
                <a:gd name="T1" fmla="*/ 299 h 300"/>
                <a:gd name="T2" fmla="*/ 0 w 315"/>
                <a:gd name="T3" fmla="*/ 0 h 300"/>
                <a:gd name="T4" fmla="*/ 18 w 315"/>
                <a:gd name="T5" fmla="*/ 0 h 300"/>
                <a:gd name="T6" fmla="*/ 303 w 315"/>
                <a:gd name="T7" fmla="*/ 0 h 300"/>
                <a:gd name="T8" fmla="*/ 314 w 315"/>
                <a:gd name="T9" fmla="*/ 0 h 300"/>
                <a:gd name="T10" fmla="*/ 314 w 315"/>
                <a:gd name="T11" fmla="*/ 299 h 300"/>
                <a:gd name="T12" fmla="*/ 0 w 315"/>
                <a:gd name="T13" fmla="*/ 299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5"/>
                <a:gd name="T22" fmla="*/ 0 h 300"/>
                <a:gd name="T23" fmla="*/ 315 w 315"/>
                <a:gd name="T24" fmla="*/ 300 h 3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5" h="300">
                  <a:moveTo>
                    <a:pt x="0" y="299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03" y="0"/>
                  </a:lnTo>
                  <a:lnTo>
                    <a:pt x="314" y="0"/>
                  </a:lnTo>
                  <a:lnTo>
                    <a:pt x="314" y="299"/>
                  </a:lnTo>
                  <a:lnTo>
                    <a:pt x="0" y="29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04"/>
            <p:cNvSpPr>
              <a:spLocks/>
            </p:cNvSpPr>
            <p:nvPr/>
          </p:nvSpPr>
          <p:spPr bwMode="auto">
            <a:xfrm>
              <a:off x="3256" y="2962"/>
              <a:ext cx="422" cy="367"/>
            </a:xfrm>
            <a:custGeom>
              <a:avLst/>
              <a:gdLst>
                <a:gd name="T0" fmla="*/ 0 w 422"/>
                <a:gd name="T1" fmla="*/ 366 h 367"/>
                <a:gd name="T2" fmla="*/ 0 w 422"/>
                <a:gd name="T3" fmla="*/ 66 h 367"/>
                <a:gd name="T4" fmla="*/ 0 w 422"/>
                <a:gd name="T5" fmla="*/ 0 h 367"/>
                <a:gd name="T6" fmla="*/ 421 w 422"/>
                <a:gd name="T7" fmla="*/ 0 h 367"/>
                <a:gd name="T8" fmla="*/ 421 w 422"/>
                <a:gd name="T9" fmla="*/ 366 h 367"/>
                <a:gd name="T10" fmla="*/ 0 w 422"/>
                <a:gd name="T11" fmla="*/ 366 h 3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2"/>
                <a:gd name="T19" fmla="*/ 0 h 367"/>
                <a:gd name="T20" fmla="*/ 422 w 422"/>
                <a:gd name="T21" fmla="*/ 367 h 3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2" h="367">
                  <a:moveTo>
                    <a:pt x="0" y="366"/>
                  </a:moveTo>
                  <a:lnTo>
                    <a:pt x="0" y="66"/>
                  </a:lnTo>
                  <a:lnTo>
                    <a:pt x="0" y="0"/>
                  </a:lnTo>
                  <a:lnTo>
                    <a:pt x="421" y="0"/>
                  </a:lnTo>
                  <a:lnTo>
                    <a:pt x="421" y="366"/>
                  </a:lnTo>
                  <a:lnTo>
                    <a:pt x="0" y="366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05"/>
            <p:cNvSpPr>
              <a:spLocks/>
            </p:cNvSpPr>
            <p:nvPr/>
          </p:nvSpPr>
          <p:spPr bwMode="auto">
            <a:xfrm>
              <a:off x="4086" y="1631"/>
              <a:ext cx="353" cy="370"/>
            </a:xfrm>
            <a:custGeom>
              <a:avLst/>
              <a:gdLst>
                <a:gd name="T0" fmla="*/ 0 w 353"/>
                <a:gd name="T1" fmla="*/ 141 h 370"/>
                <a:gd name="T2" fmla="*/ 66 w 353"/>
                <a:gd name="T3" fmla="*/ 141 h 370"/>
                <a:gd name="T4" fmla="*/ 77 w 353"/>
                <a:gd name="T5" fmla="*/ 35 h 370"/>
                <a:gd name="T6" fmla="*/ 84 w 353"/>
                <a:gd name="T7" fmla="*/ 48 h 370"/>
                <a:gd name="T8" fmla="*/ 96 w 353"/>
                <a:gd name="T9" fmla="*/ 35 h 370"/>
                <a:gd name="T10" fmla="*/ 106 w 353"/>
                <a:gd name="T11" fmla="*/ 48 h 370"/>
                <a:gd name="T12" fmla="*/ 125 w 353"/>
                <a:gd name="T13" fmla="*/ 26 h 370"/>
                <a:gd name="T14" fmla="*/ 132 w 353"/>
                <a:gd name="T15" fmla="*/ 26 h 370"/>
                <a:gd name="T16" fmla="*/ 154 w 353"/>
                <a:gd name="T17" fmla="*/ 35 h 370"/>
                <a:gd name="T18" fmla="*/ 172 w 353"/>
                <a:gd name="T19" fmla="*/ 0 h 370"/>
                <a:gd name="T20" fmla="*/ 180 w 353"/>
                <a:gd name="T21" fmla="*/ 13 h 370"/>
                <a:gd name="T22" fmla="*/ 202 w 353"/>
                <a:gd name="T23" fmla="*/ 13 h 370"/>
                <a:gd name="T24" fmla="*/ 209 w 353"/>
                <a:gd name="T25" fmla="*/ 26 h 370"/>
                <a:gd name="T26" fmla="*/ 249 w 353"/>
                <a:gd name="T27" fmla="*/ 26 h 370"/>
                <a:gd name="T28" fmla="*/ 256 w 353"/>
                <a:gd name="T29" fmla="*/ 13 h 370"/>
                <a:gd name="T30" fmla="*/ 286 w 353"/>
                <a:gd name="T31" fmla="*/ 48 h 370"/>
                <a:gd name="T32" fmla="*/ 256 w 353"/>
                <a:gd name="T33" fmla="*/ 48 h 370"/>
                <a:gd name="T34" fmla="*/ 296 w 353"/>
                <a:gd name="T35" fmla="*/ 70 h 370"/>
                <a:gd name="T36" fmla="*/ 315 w 353"/>
                <a:gd name="T37" fmla="*/ 70 h 370"/>
                <a:gd name="T38" fmla="*/ 322 w 353"/>
                <a:gd name="T39" fmla="*/ 70 h 370"/>
                <a:gd name="T40" fmla="*/ 315 w 353"/>
                <a:gd name="T41" fmla="*/ 83 h 370"/>
                <a:gd name="T42" fmla="*/ 352 w 353"/>
                <a:gd name="T43" fmla="*/ 91 h 370"/>
                <a:gd name="T44" fmla="*/ 352 w 353"/>
                <a:gd name="T45" fmla="*/ 276 h 370"/>
                <a:gd name="T46" fmla="*/ 352 w 353"/>
                <a:gd name="T47" fmla="*/ 369 h 370"/>
                <a:gd name="T48" fmla="*/ 96 w 353"/>
                <a:gd name="T49" fmla="*/ 369 h 370"/>
                <a:gd name="T50" fmla="*/ 77 w 353"/>
                <a:gd name="T51" fmla="*/ 369 h 370"/>
                <a:gd name="T52" fmla="*/ 66 w 353"/>
                <a:gd name="T53" fmla="*/ 298 h 370"/>
                <a:gd name="T54" fmla="*/ 0 w 353"/>
                <a:gd name="T55" fmla="*/ 298 h 370"/>
                <a:gd name="T56" fmla="*/ 0 w 353"/>
                <a:gd name="T57" fmla="*/ 276 h 370"/>
                <a:gd name="T58" fmla="*/ 0 w 353"/>
                <a:gd name="T59" fmla="*/ 141 h 37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53"/>
                <a:gd name="T91" fmla="*/ 0 h 370"/>
                <a:gd name="T92" fmla="*/ 353 w 353"/>
                <a:gd name="T93" fmla="*/ 370 h 37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53" h="370">
                  <a:moveTo>
                    <a:pt x="0" y="141"/>
                  </a:moveTo>
                  <a:lnTo>
                    <a:pt x="66" y="141"/>
                  </a:lnTo>
                  <a:lnTo>
                    <a:pt x="77" y="35"/>
                  </a:lnTo>
                  <a:lnTo>
                    <a:pt x="84" y="48"/>
                  </a:lnTo>
                  <a:lnTo>
                    <a:pt x="96" y="35"/>
                  </a:lnTo>
                  <a:lnTo>
                    <a:pt x="106" y="48"/>
                  </a:lnTo>
                  <a:lnTo>
                    <a:pt x="125" y="26"/>
                  </a:lnTo>
                  <a:lnTo>
                    <a:pt x="132" y="26"/>
                  </a:lnTo>
                  <a:lnTo>
                    <a:pt x="154" y="35"/>
                  </a:lnTo>
                  <a:lnTo>
                    <a:pt x="172" y="0"/>
                  </a:lnTo>
                  <a:lnTo>
                    <a:pt x="180" y="13"/>
                  </a:lnTo>
                  <a:lnTo>
                    <a:pt x="202" y="13"/>
                  </a:lnTo>
                  <a:lnTo>
                    <a:pt x="209" y="26"/>
                  </a:lnTo>
                  <a:lnTo>
                    <a:pt x="249" y="26"/>
                  </a:lnTo>
                  <a:lnTo>
                    <a:pt x="256" y="13"/>
                  </a:lnTo>
                  <a:lnTo>
                    <a:pt x="286" y="48"/>
                  </a:lnTo>
                  <a:lnTo>
                    <a:pt x="256" y="48"/>
                  </a:lnTo>
                  <a:lnTo>
                    <a:pt x="296" y="70"/>
                  </a:lnTo>
                  <a:lnTo>
                    <a:pt x="315" y="70"/>
                  </a:lnTo>
                  <a:lnTo>
                    <a:pt x="322" y="70"/>
                  </a:lnTo>
                  <a:lnTo>
                    <a:pt x="315" y="83"/>
                  </a:lnTo>
                  <a:lnTo>
                    <a:pt x="352" y="91"/>
                  </a:lnTo>
                  <a:lnTo>
                    <a:pt x="352" y="276"/>
                  </a:lnTo>
                  <a:lnTo>
                    <a:pt x="352" y="369"/>
                  </a:lnTo>
                  <a:lnTo>
                    <a:pt x="96" y="369"/>
                  </a:lnTo>
                  <a:lnTo>
                    <a:pt x="77" y="369"/>
                  </a:lnTo>
                  <a:lnTo>
                    <a:pt x="66" y="298"/>
                  </a:lnTo>
                  <a:lnTo>
                    <a:pt x="0" y="298"/>
                  </a:lnTo>
                  <a:lnTo>
                    <a:pt x="0" y="276"/>
                  </a:lnTo>
                  <a:lnTo>
                    <a:pt x="0" y="141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06"/>
            <p:cNvSpPr>
              <a:spLocks/>
            </p:cNvSpPr>
            <p:nvPr/>
          </p:nvSpPr>
          <p:spPr bwMode="auto">
            <a:xfrm>
              <a:off x="3542" y="1036"/>
              <a:ext cx="355" cy="335"/>
            </a:xfrm>
            <a:custGeom>
              <a:avLst/>
              <a:gdLst>
                <a:gd name="T0" fmla="*/ 354 w 355"/>
                <a:gd name="T1" fmla="*/ 0 h 335"/>
                <a:gd name="T2" fmla="*/ 354 w 355"/>
                <a:gd name="T3" fmla="*/ 334 h 335"/>
                <a:gd name="T4" fmla="*/ 259 w 355"/>
                <a:gd name="T5" fmla="*/ 334 h 335"/>
                <a:gd name="T6" fmla="*/ 0 w 355"/>
                <a:gd name="T7" fmla="*/ 334 h 335"/>
                <a:gd name="T8" fmla="*/ 0 w 355"/>
                <a:gd name="T9" fmla="*/ 264 h 335"/>
                <a:gd name="T10" fmla="*/ 0 w 355"/>
                <a:gd name="T11" fmla="*/ 0 h 335"/>
                <a:gd name="T12" fmla="*/ 354 w 355"/>
                <a:gd name="T13" fmla="*/ 0 h 3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5"/>
                <a:gd name="T22" fmla="*/ 0 h 335"/>
                <a:gd name="T23" fmla="*/ 355 w 355"/>
                <a:gd name="T24" fmla="*/ 335 h 3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5" h="335">
                  <a:moveTo>
                    <a:pt x="354" y="0"/>
                  </a:moveTo>
                  <a:lnTo>
                    <a:pt x="354" y="334"/>
                  </a:lnTo>
                  <a:lnTo>
                    <a:pt x="259" y="334"/>
                  </a:lnTo>
                  <a:lnTo>
                    <a:pt x="0" y="334"/>
                  </a:lnTo>
                  <a:lnTo>
                    <a:pt x="0" y="264"/>
                  </a:lnTo>
                  <a:lnTo>
                    <a:pt x="0" y="0"/>
                  </a:lnTo>
                  <a:lnTo>
                    <a:pt x="354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07"/>
            <p:cNvSpPr>
              <a:spLocks/>
            </p:cNvSpPr>
            <p:nvPr/>
          </p:nvSpPr>
          <p:spPr bwMode="auto">
            <a:xfrm>
              <a:off x="4430" y="2765"/>
              <a:ext cx="275" cy="265"/>
            </a:xfrm>
            <a:custGeom>
              <a:avLst/>
              <a:gdLst>
                <a:gd name="T0" fmla="*/ 0 w 275"/>
                <a:gd name="T1" fmla="*/ 106 h 265"/>
                <a:gd name="T2" fmla="*/ 0 w 275"/>
                <a:gd name="T3" fmla="*/ 0 h 265"/>
                <a:gd name="T4" fmla="*/ 274 w 275"/>
                <a:gd name="T5" fmla="*/ 0 h 265"/>
                <a:gd name="T6" fmla="*/ 274 w 275"/>
                <a:gd name="T7" fmla="*/ 264 h 265"/>
                <a:gd name="T8" fmla="*/ 0 w 275"/>
                <a:gd name="T9" fmla="*/ 264 h 265"/>
                <a:gd name="T10" fmla="*/ 0 w 275"/>
                <a:gd name="T11" fmla="*/ 106 h 2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5"/>
                <a:gd name="T19" fmla="*/ 0 h 265"/>
                <a:gd name="T20" fmla="*/ 275 w 275"/>
                <a:gd name="T21" fmla="*/ 265 h 2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5" h="265">
                  <a:moveTo>
                    <a:pt x="0" y="106"/>
                  </a:moveTo>
                  <a:lnTo>
                    <a:pt x="0" y="0"/>
                  </a:lnTo>
                  <a:lnTo>
                    <a:pt x="274" y="0"/>
                  </a:lnTo>
                  <a:lnTo>
                    <a:pt x="274" y="264"/>
                  </a:lnTo>
                  <a:lnTo>
                    <a:pt x="0" y="264"/>
                  </a:lnTo>
                  <a:lnTo>
                    <a:pt x="0" y="106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08"/>
            <p:cNvSpPr>
              <a:spLocks/>
            </p:cNvSpPr>
            <p:nvPr/>
          </p:nvSpPr>
          <p:spPr bwMode="auto">
            <a:xfrm>
              <a:off x="4430" y="2527"/>
              <a:ext cx="286" cy="239"/>
            </a:xfrm>
            <a:custGeom>
              <a:avLst/>
              <a:gdLst>
                <a:gd name="T0" fmla="*/ 274 w 286"/>
                <a:gd name="T1" fmla="*/ 238 h 239"/>
                <a:gd name="T2" fmla="*/ 0 w 286"/>
                <a:gd name="T3" fmla="*/ 238 h 239"/>
                <a:gd name="T4" fmla="*/ 8 w 286"/>
                <a:gd name="T5" fmla="*/ 0 h 239"/>
                <a:gd name="T6" fmla="*/ 285 w 286"/>
                <a:gd name="T7" fmla="*/ 10 h 239"/>
                <a:gd name="T8" fmla="*/ 274 w 286"/>
                <a:gd name="T9" fmla="*/ 238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"/>
                <a:gd name="T16" fmla="*/ 0 h 239"/>
                <a:gd name="T17" fmla="*/ 286 w 286"/>
                <a:gd name="T18" fmla="*/ 239 h 2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" h="239">
                  <a:moveTo>
                    <a:pt x="274" y="238"/>
                  </a:moveTo>
                  <a:lnTo>
                    <a:pt x="0" y="238"/>
                  </a:lnTo>
                  <a:lnTo>
                    <a:pt x="8" y="0"/>
                  </a:lnTo>
                  <a:lnTo>
                    <a:pt x="285" y="10"/>
                  </a:lnTo>
                  <a:lnTo>
                    <a:pt x="274" y="238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09"/>
            <p:cNvSpPr>
              <a:spLocks/>
            </p:cNvSpPr>
            <p:nvPr/>
          </p:nvSpPr>
          <p:spPr bwMode="auto">
            <a:xfrm>
              <a:off x="5106" y="1643"/>
              <a:ext cx="192" cy="164"/>
            </a:xfrm>
            <a:custGeom>
              <a:avLst/>
              <a:gdLst>
                <a:gd name="T0" fmla="*/ 96 w 192"/>
                <a:gd name="T1" fmla="*/ 22 h 164"/>
                <a:gd name="T2" fmla="*/ 143 w 192"/>
                <a:gd name="T3" fmla="*/ 13 h 164"/>
                <a:gd name="T4" fmla="*/ 154 w 192"/>
                <a:gd name="T5" fmla="*/ 35 h 164"/>
                <a:gd name="T6" fmla="*/ 191 w 192"/>
                <a:gd name="T7" fmla="*/ 35 h 164"/>
                <a:gd name="T8" fmla="*/ 191 w 192"/>
                <a:gd name="T9" fmla="*/ 128 h 164"/>
                <a:gd name="T10" fmla="*/ 66 w 192"/>
                <a:gd name="T11" fmla="*/ 128 h 164"/>
                <a:gd name="T12" fmla="*/ 19 w 192"/>
                <a:gd name="T13" fmla="*/ 105 h 164"/>
                <a:gd name="T14" fmla="*/ 8 w 192"/>
                <a:gd name="T15" fmla="*/ 128 h 164"/>
                <a:gd name="T16" fmla="*/ 0 w 192"/>
                <a:gd name="T17" fmla="*/ 163 h 164"/>
                <a:gd name="T18" fmla="*/ 0 w 192"/>
                <a:gd name="T19" fmla="*/ 0 h 164"/>
                <a:gd name="T20" fmla="*/ 77 w 192"/>
                <a:gd name="T21" fmla="*/ 0 h 164"/>
                <a:gd name="T22" fmla="*/ 96 w 192"/>
                <a:gd name="T23" fmla="*/ 22 h 1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2"/>
                <a:gd name="T37" fmla="*/ 0 h 164"/>
                <a:gd name="T38" fmla="*/ 192 w 192"/>
                <a:gd name="T39" fmla="*/ 164 h 1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2" h="164">
                  <a:moveTo>
                    <a:pt x="96" y="22"/>
                  </a:moveTo>
                  <a:lnTo>
                    <a:pt x="143" y="13"/>
                  </a:lnTo>
                  <a:lnTo>
                    <a:pt x="154" y="35"/>
                  </a:lnTo>
                  <a:lnTo>
                    <a:pt x="191" y="35"/>
                  </a:lnTo>
                  <a:lnTo>
                    <a:pt x="191" y="128"/>
                  </a:lnTo>
                  <a:lnTo>
                    <a:pt x="66" y="128"/>
                  </a:lnTo>
                  <a:lnTo>
                    <a:pt x="19" y="105"/>
                  </a:lnTo>
                  <a:lnTo>
                    <a:pt x="8" y="128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77" y="0"/>
                  </a:lnTo>
                  <a:lnTo>
                    <a:pt x="96" y="22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10"/>
            <p:cNvSpPr>
              <a:spLocks/>
            </p:cNvSpPr>
            <p:nvPr/>
          </p:nvSpPr>
          <p:spPr bwMode="auto">
            <a:xfrm>
              <a:off x="892" y="2037"/>
              <a:ext cx="267" cy="330"/>
            </a:xfrm>
            <a:custGeom>
              <a:avLst/>
              <a:gdLst>
                <a:gd name="T0" fmla="*/ 0 w 305"/>
                <a:gd name="T1" fmla="*/ 0 h 330"/>
                <a:gd name="T2" fmla="*/ 304 w 305"/>
                <a:gd name="T3" fmla="*/ 0 h 330"/>
                <a:gd name="T4" fmla="*/ 304 w 305"/>
                <a:gd name="T5" fmla="*/ 329 h 330"/>
                <a:gd name="T6" fmla="*/ 0 w 305"/>
                <a:gd name="T7" fmla="*/ 329 h 330"/>
                <a:gd name="T8" fmla="*/ 0 w 305"/>
                <a:gd name="T9" fmla="*/ 0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"/>
                <a:gd name="T16" fmla="*/ 0 h 330"/>
                <a:gd name="T17" fmla="*/ 305 w 305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" h="330">
                  <a:moveTo>
                    <a:pt x="0" y="0"/>
                  </a:moveTo>
                  <a:lnTo>
                    <a:pt x="304" y="0"/>
                  </a:lnTo>
                  <a:lnTo>
                    <a:pt x="304" y="329"/>
                  </a:lnTo>
                  <a:lnTo>
                    <a:pt x="0" y="329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1"/>
            <p:cNvSpPr>
              <a:spLocks/>
            </p:cNvSpPr>
            <p:nvPr/>
          </p:nvSpPr>
          <p:spPr bwMode="auto">
            <a:xfrm>
              <a:off x="1160" y="2037"/>
              <a:ext cx="288" cy="330"/>
            </a:xfrm>
            <a:custGeom>
              <a:avLst/>
              <a:gdLst>
                <a:gd name="T0" fmla="*/ 0 w 305"/>
                <a:gd name="T1" fmla="*/ 0 h 330"/>
                <a:gd name="T2" fmla="*/ 304 w 305"/>
                <a:gd name="T3" fmla="*/ 0 h 330"/>
                <a:gd name="T4" fmla="*/ 304 w 305"/>
                <a:gd name="T5" fmla="*/ 329 h 330"/>
                <a:gd name="T6" fmla="*/ 0 w 305"/>
                <a:gd name="T7" fmla="*/ 329 h 330"/>
                <a:gd name="T8" fmla="*/ 0 w 305"/>
                <a:gd name="T9" fmla="*/ 0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"/>
                <a:gd name="T16" fmla="*/ 0 h 330"/>
                <a:gd name="T17" fmla="*/ 305 w 305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" h="330">
                  <a:moveTo>
                    <a:pt x="0" y="0"/>
                  </a:moveTo>
                  <a:lnTo>
                    <a:pt x="304" y="0"/>
                  </a:lnTo>
                  <a:lnTo>
                    <a:pt x="304" y="329"/>
                  </a:lnTo>
                  <a:lnTo>
                    <a:pt x="0" y="329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12"/>
            <p:cNvSpPr>
              <a:spLocks/>
            </p:cNvSpPr>
            <p:nvPr/>
          </p:nvSpPr>
          <p:spPr bwMode="auto">
            <a:xfrm>
              <a:off x="1447" y="2036"/>
              <a:ext cx="282" cy="330"/>
            </a:xfrm>
            <a:custGeom>
              <a:avLst/>
              <a:gdLst>
                <a:gd name="T0" fmla="*/ 0 w 305"/>
                <a:gd name="T1" fmla="*/ 0 h 330"/>
                <a:gd name="T2" fmla="*/ 304 w 305"/>
                <a:gd name="T3" fmla="*/ 0 h 330"/>
                <a:gd name="T4" fmla="*/ 304 w 305"/>
                <a:gd name="T5" fmla="*/ 329 h 330"/>
                <a:gd name="T6" fmla="*/ 0 w 305"/>
                <a:gd name="T7" fmla="*/ 329 h 330"/>
                <a:gd name="T8" fmla="*/ 0 w 305"/>
                <a:gd name="T9" fmla="*/ 0 h 3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5"/>
                <a:gd name="T16" fmla="*/ 0 h 330"/>
                <a:gd name="T17" fmla="*/ 305 w 305"/>
                <a:gd name="T18" fmla="*/ 330 h 3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5" h="330">
                  <a:moveTo>
                    <a:pt x="0" y="0"/>
                  </a:moveTo>
                  <a:lnTo>
                    <a:pt x="304" y="0"/>
                  </a:lnTo>
                  <a:lnTo>
                    <a:pt x="304" y="329"/>
                  </a:lnTo>
                  <a:lnTo>
                    <a:pt x="0" y="329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13"/>
            <p:cNvSpPr>
              <a:spLocks/>
            </p:cNvSpPr>
            <p:nvPr/>
          </p:nvSpPr>
          <p:spPr bwMode="auto">
            <a:xfrm>
              <a:off x="885" y="2768"/>
              <a:ext cx="288" cy="265"/>
            </a:xfrm>
            <a:custGeom>
              <a:avLst/>
              <a:gdLst>
                <a:gd name="T0" fmla="*/ 271 w 272"/>
                <a:gd name="T1" fmla="*/ 0 h 265"/>
                <a:gd name="T2" fmla="*/ 271 w 272"/>
                <a:gd name="T3" fmla="*/ 198 h 265"/>
                <a:gd name="T4" fmla="*/ 271 w 272"/>
                <a:gd name="T5" fmla="*/ 264 h 265"/>
                <a:gd name="T6" fmla="*/ 11 w 272"/>
                <a:gd name="T7" fmla="*/ 264 h 265"/>
                <a:gd name="T8" fmla="*/ 0 w 272"/>
                <a:gd name="T9" fmla="*/ 264 h 265"/>
                <a:gd name="T10" fmla="*/ 0 w 272"/>
                <a:gd name="T11" fmla="*/ 0 h 265"/>
                <a:gd name="T12" fmla="*/ 271 w 272"/>
                <a:gd name="T13" fmla="*/ 0 h 2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2"/>
                <a:gd name="T22" fmla="*/ 0 h 265"/>
                <a:gd name="T23" fmla="*/ 272 w 272"/>
                <a:gd name="T24" fmla="*/ 265 h 2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2" h="265">
                  <a:moveTo>
                    <a:pt x="271" y="0"/>
                  </a:moveTo>
                  <a:lnTo>
                    <a:pt x="271" y="198"/>
                  </a:lnTo>
                  <a:lnTo>
                    <a:pt x="271" y="264"/>
                  </a:lnTo>
                  <a:lnTo>
                    <a:pt x="11" y="264"/>
                  </a:lnTo>
                  <a:lnTo>
                    <a:pt x="0" y="264"/>
                  </a:lnTo>
                  <a:lnTo>
                    <a:pt x="0" y="0"/>
                  </a:lnTo>
                  <a:lnTo>
                    <a:pt x="27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14"/>
            <p:cNvSpPr>
              <a:spLocks/>
            </p:cNvSpPr>
            <p:nvPr/>
          </p:nvSpPr>
          <p:spPr bwMode="auto">
            <a:xfrm>
              <a:off x="4541" y="1037"/>
              <a:ext cx="288" cy="259"/>
            </a:xfrm>
            <a:custGeom>
              <a:avLst/>
              <a:gdLst>
                <a:gd name="T0" fmla="*/ 293 w 294"/>
                <a:gd name="T1" fmla="*/ 277 h 278"/>
                <a:gd name="T2" fmla="*/ 0 w 294"/>
                <a:gd name="T3" fmla="*/ 277 h 278"/>
                <a:gd name="T4" fmla="*/ 0 w 294"/>
                <a:gd name="T5" fmla="*/ 229 h 278"/>
                <a:gd name="T6" fmla="*/ 0 w 294"/>
                <a:gd name="T7" fmla="*/ 0 h 278"/>
                <a:gd name="T8" fmla="*/ 293 w 294"/>
                <a:gd name="T9" fmla="*/ 0 h 278"/>
                <a:gd name="T10" fmla="*/ 293 w 294"/>
                <a:gd name="T11" fmla="*/ 277 h 2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4"/>
                <a:gd name="T19" fmla="*/ 0 h 278"/>
                <a:gd name="T20" fmla="*/ 294 w 294"/>
                <a:gd name="T21" fmla="*/ 278 h 2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4" h="278">
                  <a:moveTo>
                    <a:pt x="293" y="277"/>
                  </a:moveTo>
                  <a:lnTo>
                    <a:pt x="0" y="277"/>
                  </a:lnTo>
                  <a:lnTo>
                    <a:pt x="0" y="229"/>
                  </a:lnTo>
                  <a:lnTo>
                    <a:pt x="0" y="0"/>
                  </a:lnTo>
                  <a:lnTo>
                    <a:pt x="293" y="0"/>
                  </a:lnTo>
                  <a:lnTo>
                    <a:pt x="293" y="277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13" name="AutoShape 115"/>
            <p:cNvCxnSpPr>
              <a:cxnSpLocks noChangeShapeType="1"/>
              <a:stCxn id="107" idx="4"/>
              <a:endCxn id="103" idx="19"/>
            </p:cNvCxnSpPr>
            <p:nvPr/>
          </p:nvCxnSpPr>
          <p:spPr bwMode="auto">
            <a:xfrm flipH="1" flipV="1">
              <a:off x="4408" y="1701"/>
              <a:ext cx="889" cy="70"/>
            </a:xfrm>
            <a:prstGeom prst="bentConnector5">
              <a:avLst>
                <a:gd name="adj1" fmla="val -16310"/>
                <a:gd name="adj2" fmla="val -257144"/>
                <a:gd name="adj3" fmla="val 5905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114" name="Freeform 116"/>
            <p:cNvSpPr>
              <a:spLocks/>
            </p:cNvSpPr>
            <p:nvPr/>
          </p:nvSpPr>
          <p:spPr bwMode="auto">
            <a:xfrm>
              <a:off x="2834" y="2433"/>
              <a:ext cx="498" cy="331"/>
            </a:xfrm>
            <a:custGeom>
              <a:avLst/>
              <a:gdLst>
                <a:gd name="T0" fmla="*/ 486 w 498"/>
                <a:gd name="T1" fmla="*/ 194 h 331"/>
                <a:gd name="T2" fmla="*/ 497 w 498"/>
                <a:gd name="T3" fmla="*/ 330 h 331"/>
                <a:gd name="T4" fmla="*/ 420 w 498"/>
                <a:gd name="T5" fmla="*/ 330 h 331"/>
                <a:gd name="T6" fmla="*/ 0 w 498"/>
                <a:gd name="T7" fmla="*/ 330 h 331"/>
                <a:gd name="T8" fmla="*/ 0 w 498"/>
                <a:gd name="T9" fmla="*/ 264 h 331"/>
                <a:gd name="T10" fmla="*/ 0 w 498"/>
                <a:gd name="T11" fmla="*/ 0 h 331"/>
                <a:gd name="T12" fmla="*/ 164 w 498"/>
                <a:gd name="T13" fmla="*/ 0 h 331"/>
                <a:gd name="T14" fmla="*/ 164 w 498"/>
                <a:gd name="T15" fmla="*/ 8 h 331"/>
                <a:gd name="T16" fmla="*/ 212 w 498"/>
                <a:gd name="T17" fmla="*/ 8 h 331"/>
                <a:gd name="T18" fmla="*/ 212 w 498"/>
                <a:gd name="T19" fmla="*/ 0 h 331"/>
                <a:gd name="T20" fmla="*/ 344 w 498"/>
                <a:gd name="T21" fmla="*/ 0 h 331"/>
                <a:gd name="T22" fmla="*/ 486 w 498"/>
                <a:gd name="T23" fmla="*/ 0 h 331"/>
                <a:gd name="T24" fmla="*/ 486 w 498"/>
                <a:gd name="T25" fmla="*/ 194 h 3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8"/>
                <a:gd name="T40" fmla="*/ 0 h 331"/>
                <a:gd name="T41" fmla="*/ 498 w 498"/>
                <a:gd name="T42" fmla="*/ 331 h 3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8" h="331">
                  <a:moveTo>
                    <a:pt x="486" y="194"/>
                  </a:moveTo>
                  <a:lnTo>
                    <a:pt x="497" y="330"/>
                  </a:lnTo>
                  <a:lnTo>
                    <a:pt x="420" y="330"/>
                  </a:lnTo>
                  <a:lnTo>
                    <a:pt x="0" y="330"/>
                  </a:lnTo>
                  <a:lnTo>
                    <a:pt x="0" y="264"/>
                  </a:lnTo>
                  <a:lnTo>
                    <a:pt x="0" y="0"/>
                  </a:lnTo>
                  <a:lnTo>
                    <a:pt x="164" y="0"/>
                  </a:lnTo>
                  <a:lnTo>
                    <a:pt x="164" y="8"/>
                  </a:lnTo>
                  <a:lnTo>
                    <a:pt x="212" y="8"/>
                  </a:lnTo>
                  <a:lnTo>
                    <a:pt x="212" y="0"/>
                  </a:lnTo>
                  <a:lnTo>
                    <a:pt x="344" y="0"/>
                  </a:lnTo>
                  <a:lnTo>
                    <a:pt x="486" y="0"/>
                  </a:lnTo>
                  <a:lnTo>
                    <a:pt x="486" y="19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17"/>
            <p:cNvSpPr>
              <a:spLocks noChangeShapeType="1"/>
            </p:cNvSpPr>
            <p:nvPr/>
          </p:nvSpPr>
          <p:spPr bwMode="auto">
            <a:xfrm flipH="1">
              <a:off x="566" y="2038"/>
              <a:ext cx="71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118"/>
            <p:cNvSpPr>
              <a:spLocks noChangeShapeType="1"/>
            </p:cNvSpPr>
            <p:nvPr/>
          </p:nvSpPr>
          <p:spPr bwMode="auto">
            <a:xfrm flipV="1">
              <a:off x="566" y="1879"/>
              <a:ext cx="0" cy="15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119"/>
            <p:cNvSpPr>
              <a:spLocks noChangeShapeType="1"/>
            </p:cNvSpPr>
            <p:nvPr/>
          </p:nvSpPr>
          <p:spPr bwMode="auto">
            <a:xfrm>
              <a:off x="902" y="1957"/>
              <a:ext cx="0" cy="7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120"/>
            <p:cNvSpPr>
              <a:spLocks noChangeShapeType="1"/>
            </p:cNvSpPr>
            <p:nvPr/>
          </p:nvSpPr>
          <p:spPr bwMode="auto">
            <a:xfrm>
              <a:off x="1157" y="2038"/>
              <a:ext cx="0" cy="2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121"/>
            <p:cNvSpPr>
              <a:spLocks noChangeShapeType="1"/>
            </p:cNvSpPr>
            <p:nvPr/>
          </p:nvSpPr>
          <p:spPr bwMode="auto">
            <a:xfrm flipH="1">
              <a:off x="1757" y="1696"/>
              <a:ext cx="12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Text Box 122"/>
            <p:cNvSpPr txBox="1">
              <a:spLocks noChangeArrowheads="1"/>
            </p:cNvSpPr>
            <p:nvPr/>
          </p:nvSpPr>
          <p:spPr bwMode="auto">
            <a:xfrm>
              <a:off x="1146" y="2466"/>
              <a:ext cx="294" cy="601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</a:p>
            <a:p>
              <a:pPr algn="ctr">
                <a:defRPr/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1" name="Text Box 123"/>
            <p:cNvSpPr txBox="1">
              <a:spLocks noChangeArrowheads="1"/>
            </p:cNvSpPr>
            <p:nvPr/>
          </p:nvSpPr>
          <p:spPr bwMode="auto">
            <a:xfrm>
              <a:off x="2578" y="2454"/>
              <a:ext cx="276" cy="36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5  </a:t>
              </a:r>
            </a:p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</a:p>
          </p:txBody>
        </p:sp>
        <p:sp>
          <p:nvSpPr>
            <p:cNvPr id="122" name="Text Box 124"/>
            <p:cNvSpPr txBox="1">
              <a:spLocks noChangeArrowheads="1"/>
            </p:cNvSpPr>
            <p:nvPr/>
          </p:nvSpPr>
          <p:spPr bwMode="auto">
            <a:xfrm>
              <a:off x="3032" y="2480"/>
              <a:ext cx="244" cy="36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2 </a:t>
              </a:r>
            </a:p>
            <a:p>
              <a:pPr algn="ctr">
                <a:defRPr/>
              </a:pPr>
              <a:r>
                <a:rPr lang="en-US" sz="16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</a:p>
          </p:txBody>
        </p:sp>
        <p:sp>
          <p:nvSpPr>
            <p:cNvPr id="123" name="Text Box 125"/>
            <p:cNvSpPr txBox="1">
              <a:spLocks noChangeArrowheads="1"/>
            </p:cNvSpPr>
            <p:nvPr/>
          </p:nvSpPr>
          <p:spPr bwMode="auto">
            <a:xfrm>
              <a:off x="864" y="1976"/>
              <a:ext cx="367" cy="562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1</a:t>
              </a:r>
              <a:r>
                <a:rPr lang="en-US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</a:p>
            <a:p>
              <a:pPr algn="ctr"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endParaRPr 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4" name="Freeform 126"/>
            <p:cNvSpPr>
              <a:spLocks/>
            </p:cNvSpPr>
            <p:nvPr/>
          </p:nvSpPr>
          <p:spPr bwMode="auto">
            <a:xfrm>
              <a:off x="903" y="1699"/>
              <a:ext cx="434" cy="340"/>
            </a:xfrm>
            <a:custGeom>
              <a:avLst/>
              <a:gdLst>
                <a:gd name="T0" fmla="*/ 427 w 428"/>
                <a:gd name="T1" fmla="*/ 0 h 331"/>
                <a:gd name="T2" fmla="*/ 427 w 428"/>
                <a:gd name="T3" fmla="*/ 330 h 331"/>
                <a:gd name="T4" fmla="*/ 369 w 428"/>
                <a:gd name="T5" fmla="*/ 330 h 331"/>
                <a:gd name="T6" fmla="*/ 0 w 428"/>
                <a:gd name="T7" fmla="*/ 330 h 331"/>
                <a:gd name="T8" fmla="*/ 7 w 428"/>
                <a:gd name="T9" fmla="*/ 0 h 331"/>
                <a:gd name="T10" fmla="*/ 409 w 428"/>
                <a:gd name="T11" fmla="*/ 0 h 331"/>
                <a:gd name="T12" fmla="*/ 427 w 428"/>
                <a:gd name="T13" fmla="*/ 0 h 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8"/>
                <a:gd name="T22" fmla="*/ 0 h 331"/>
                <a:gd name="T23" fmla="*/ 428 w 428"/>
                <a:gd name="T24" fmla="*/ 331 h 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8" h="331">
                  <a:moveTo>
                    <a:pt x="427" y="0"/>
                  </a:moveTo>
                  <a:lnTo>
                    <a:pt x="427" y="330"/>
                  </a:lnTo>
                  <a:lnTo>
                    <a:pt x="369" y="330"/>
                  </a:lnTo>
                  <a:lnTo>
                    <a:pt x="0" y="330"/>
                  </a:lnTo>
                  <a:lnTo>
                    <a:pt x="7" y="0"/>
                  </a:lnTo>
                  <a:lnTo>
                    <a:pt x="409" y="0"/>
                  </a:lnTo>
                  <a:lnTo>
                    <a:pt x="427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27"/>
            <p:cNvSpPr>
              <a:spLocks/>
            </p:cNvSpPr>
            <p:nvPr/>
          </p:nvSpPr>
          <p:spPr bwMode="auto">
            <a:xfrm>
              <a:off x="958" y="1036"/>
              <a:ext cx="429" cy="335"/>
            </a:xfrm>
            <a:custGeom>
              <a:avLst/>
              <a:gdLst>
                <a:gd name="T0" fmla="*/ 428 w 429"/>
                <a:gd name="T1" fmla="*/ 0 h 335"/>
                <a:gd name="T2" fmla="*/ 421 w 429"/>
                <a:gd name="T3" fmla="*/ 334 h 335"/>
                <a:gd name="T4" fmla="*/ 19 w 429"/>
                <a:gd name="T5" fmla="*/ 334 h 335"/>
                <a:gd name="T6" fmla="*/ 0 w 429"/>
                <a:gd name="T7" fmla="*/ 334 h 335"/>
                <a:gd name="T8" fmla="*/ 0 w 429"/>
                <a:gd name="T9" fmla="*/ 0 h 335"/>
                <a:gd name="T10" fmla="*/ 428 w 429"/>
                <a:gd name="T11" fmla="*/ 0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9"/>
                <a:gd name="T19" fmla="*/ 0 h 335"/>
                <a:gd name="T20" fmla="*/ 429 w 429"/>
                <a:gd name="T21" fmla="*/ 335 h 3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9" h="335">
                  <a:moveTo>
                    <a:pt x="428" y="0"/>
                  </a:moveTo>
                  <a:lnTo>
                    <a:pt x="421" y="334"/>
                  </a:lnTo>
                  <a:lnTo>
                    <a:pt x="19" y="334"/>
                  </a:lnTo>
                  <a:lnTo>
                    <a:pt x="0" y="334"/>
                  </a:lnTo>
                  <a:lnTo>
                    <a:pt x="0" y="0"/>
                  </a:lnTo>
                  <a:lnTo>
                    <a:pt x="428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28"/>
            <p:cNvSpPr>
              <a:spLocks/>
            </p:cNvSpPr>
            <p:nvPr/>
          </p:nvSpPr>
          <p:spPr bwMode="auto">
            <a:xfrm>
              <a:off x="567" y="1035"/>
              <a:ext cx="392" cy="335"/>
            </a:xfrm>
            <a:custGeom>
              <a:avLst/>
              <a:gdLst>
                <a:gd name="T0" fmla="*/ 362 w 363"/>
                <a:gd name="T1" fmla="*/ 0 h 335"/>
                <a:gd name="T2" fmla="*/ 362 w 363"/>
                <a:gd name="T3" fmla="*/ 334 h 335"/>
                <a:gd name="T4" fmla="*/ 18 w 363"/>
                <a:gd name="T5" fmla="*/ 334 h 335"/>
                <a:gd name="T6" fmla="*/ 0 w 363"/>
                <a:gd name="T7" fmla="*/ 334 h 335"/>
                <a:gd name="T8" fmla="*/ 7 w 363"/>
                <a:gd name="T9" fmla="*/ 0 h 335"/>
                <a:gd name="T10" fmla="*/ 362 w 363"/>
                <a:gd name="T11" fmla="*/ 0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3"/>
                <a:gd name="T19" fmla="*/ 0 h 335"/>
                <a:gd name="T20" fmla="*/ 363 w 363"/>
                <a:gd name="T21" fmla="*/ 335 h 3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3" h="335">
                  <a:moveTo>
                    <a:pt x="362" y="0"/>
                  </a:moveTo>
                  <a:lnTo>
                    <a:pt x="362" y="334"/>
                  </a:lnTo>
                  <a:lnTo>
                    <a:pt x="18" y="334"/>
                  </a:lnTo>
                  <a:lnTo>
                    <a:pt x="0" y="334"/>
                  </a:lnTo>
                  <a:lnTo>
                    <a:pt x="7" y="0"/>
                  </a:lnTo>
                  <a:lnTo>
                    <a:pt x="362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29"/>
            <p:cNvSpPr>
              <a:spLocks/>
            </p:cNvSpPr>
            <p:nvPr/>
          </p:nvSpPr>
          <p:spPr bwMode="auto">
            <a:xfrm>
              <a:off x="1761" y="1370"/>
              <a:ext cx="352" cy="331"/>
            </a:xfrm>
            <a:custGeom>
              <a:avLst/>
              <a:gdLst>
                <a:gd name="T0" fmla="*/ 0 w 352"/>
                <a:gd name="T1" fmla="*/ 330 h 331"/>
                <a:gd name="T2" fmla="*/ 0 w 352"/>
                <a:gd name="T3" fmla="*/ 0 h 331"/>
                <a:gd name="T4" fmla="*/ 340 w 352"/>
                <a:gd name="T5" fmla="*/ 0 h 331"/>
                <a:gd name="T6" fmla="*/ 351 w 352"/>
                <a:gd name="T7" fmla="*/ 0 h 331"/>
                <a:gd name="T8" fmla="*/ 351 w 352"/>
                <a:gd name="T9" fmla="*/ 330 h 331"/>
                <a:gd name="T10" fmla="*/ 7 w 352"/>
                <a:gd name="T11" fmla="*/ 330 h 331"/>
                <a:gd name="T12" fmla="*/ 0 w 352"/>
                <a:gd name="T13" fmla="*/ 330 h 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2"/>
                <a:gd name="T22" fmla="*/ 0 h 331"/>
                <a:gd name="T23" fmla="*/ 352 w 352"/>
                <a:gd name="T24" fmla="*/ 331 h 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2" h="331">
                  <a:moveTo>
                    <a:pt x="0" y="330"/>
                  </a:moveTo>
                  <a:lnTo>
                    <a:pt x="0" y="0"/>
                  </a:lnTo>
                  <a:lnTo>
                    <a:pt x="340" y="0"/>
                  </a:lnTo>
                  <a:lnTo>
                    <a:pt x="351" y="0"/>
                  </a:lnTo>
                  <a:lnTo>
                    <a:pt x="351" y="330"/>
                  </a:lnTo>
                  <a:lnTo>
                    <a:pt x="7" y="330"/>
                  </a:lnTo>
                  <a:lnTo>
                    <a:pt x="0" y="33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28" name="Picture 13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" y="1183"/>
              <a:ext cx="1469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" name="Freeform 131"/>
            <p:cNvSpPr>
              <a:spLocks/>
            </p:cNvSpPr>
            <p:nvPr/>
          </p:nvSpPr>
          <p:spPr bwMode="auto">
            <a:xfrm>
              <a:off x="1379" y="1036"/>
              <a:ext cx="363" cy="335"/>
            </a:xfrm>
            <a:custGeom>
              <a:avLst/>
              <a:gdLst>
                <a:gd name="T0" fmla="*/ 362 w 363"/>
                <a:gd name="T1" fmla="*/ 0 h 335"/>
                <a:gd name="T2" fmla="*/ 362 w 363"/>
                <a:gd name="T3" fmla="*/ 334 h 335"/>
                <a:gd name="T4" fmla="*/ 18 w 363"/>
                <a:gd name="T5" fmla="*/ 334 h 335"/>
                <a:gd name="T6" fmla="*/ 0 w 363"/>
                <a:gd name="T7" fmla="*/ 334 h 335"/>
                <a:gd name="T8" fmla="*/ 7 w 363"/>
                <a:gd name="T9" fmla="*/ 0 h 335"/>
                <a:gd name="T10" fmla="*/ 362 w 363"/>
                <a:gd name="T11" fmla="*/ 0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3"/>
                <a:gd name="T19" fmla="*/ 0 h 335"/>
                <a:gd name="T20" fmla="*/ 363 w 363"/>
                <a:gd name="T21" fmla="*/ 335 h 3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3" h="335">
                  <a:moveTo>
                    <a:pt x="362" y="0"/>
                  </a:moveTo>
                  <a:lnTo>
                    <a:pt x="362" y="334"/>
                  </a:lnTo>
                  <a:lnTo>
                    <a:pt x="18" y="334"/>
                  </a:lnTo>
                  <a:lnTo>
                    <a:pt x="0" y="334"/>
                  </a:lnTo>
                  <a:lnTo>
                    <a:pt x="7" y="0"/>
                  </a:lnTo>
                  <a:lnTo>
                    <a:pt x="36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32"/>
            <p:cNvSpPr>
              <a:spLocks/>
            </p:cNvSpPr>
            <p:nvPr/>
          </p:nvSpPr>
          <p:spPr bwMode="auto">
            <a:xfrm>
              <a:off x="979" y="1370"/>
              <a:ext cx="428" cy="331"/>
            </a:xfrm>
            <a:custGeom>
              <a:avLst/>
              <a:gdLst>
                <a:gd name="T0" fmla="*/ 427 w 428"/>
                <a:gd name="T1" fmla="*/ 0 h 331"/>
                <a:gd name="T2" fmla="*/ 427 w 428"/>
                <a:gd name="T3" fmla="*/ 330 h 331"/>
                <a:gd name="T4" fmla="*/ 369 w 428"/>
                <a:gd name="T5" fmla="*/ 330 h 331"/>
                <a:gd name="T6" fmla="*/ 0 w 428"/>
                <a:gd name="T7" fmla="*/ 330 h 331"/>
                <a:gd name="T8" fmla="*/ 7 w 428"/>
                <a:gd name="T9" fmla="*/ 0 h 331"/>
                <a:gd name="T10" fmla="*/ 409 w 428"/>
                <a:gd name="T11" fmla="*/ 0 h 331"/>
                <a:gd name="T12" fmla="*/ 427 w 428"/>
                <a:gd name="T13" fmla="*/ 0 h 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8"/>
                <a:gd name="T22" fmla="*/ 0 h 331"/>
                <a:gd name="T23" fmla="*/ 428 w 428"/>
                <a:gd name="T24" fmla="*/ 331 h 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8" h="331">
                  <a:moveTo>
                    <a:pt x="427" y="0"/>
                  </a:moveTo>
                  <a:lnTo>
                    <a:pt x="427" y="330"/>
                  </a:lnTo>
                  <a:lnTo>
                    <a:pt x="369" y="330"/>
                  </a:lnTo>
                  <a:lnTo>
                    <a:pt x="0" y="330"/>
                  </a:lnTo>
                  <a:lnTo>
                    <a:pt x="7" y="0"/>
                  </a:lnTo>
                  <a:lnTo>
                    <a:pt x="409" y="0"/>
                  </a:lnTo>
                  <a:lnTo>
                    <a:pt x="427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33"/>
            <p:cNvSpPr>
              <a:spLocks/>
            </p:cNvSpPr>
            <p:nvPr/>
          </p:nvSpPr>
          <p:spPr bwMode="auto">
            <a:xfrm>
              <a:off x="1406" y="1370"/>
              <a:ext cx="356" cy="331"/>
            </a:xfrm>
            <a:custGeom>
              <a:avLst/>
              <a:gdLst>
                <a:gd name="T0" fmla="*/ 344 w 356"/>
                <a:gd name="T1" fmla="*/ 0 h 331"/>
                <a:gd name="T2" fmla="*/ 355 w 356"/>
                <a:gd name="T3" fmla="*/ 0 h 331"/>
                <a:gd name="T4" fmla="*/ 355 w 356"/>
                <a:gd name="T5" fmla="*/ 330 h 331"/>
                <a:gd name="T6" fmla="*/ 0 w 356"/>
                <a:gd name="T7" fmla="*/ 330 h 331"/>
                <a:gd name="T8" fmla="*/ 0 w 356"/>
                <a:gd name="T9" fmla="*/ 0 h 331"/>
                <a:gd name="T10" fmla="*/ 344 w 356"/>
                <a:gd name="T11" fmla="*/ 0 h 3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331"/>
                <a:gd name="T20" fmla="*/ 356 w 356"/>
                <a:gd name="T21" fmla="*/ 331 h 3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331">
                  <a:moveTo>
                    <a:pt x="344" y="0"/>
                  </a:moveTo>
                  <a:lnTo>
                    <a:pt x="355" y="0"/>
                  </a:lnTo>
                  <a:lnTo>
                    <a:pt x="355" y="330"/>
                  </a:lnTo>
                  <a:lnTo>
                    <a:pt x="0" y="330"/>
                  </a:lnTo>
                  <a:lnTo>
                    <a:pt x="0" y="0"/>
                  </a:lnTo>
                  <a:lnTo>
                    <a:pt x="344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34"/>
            <p:cNvSpPr>
              <a:spLocks/>
            </p:cNvSpPr>
            <p:nvPr/>
          </p:nvSpPr>
          <p:spPr bwMode="auto">
            <a:xfrm>
              <a:off x="569" y="1370"/>
              <a:ext cx="418" cy="331"/>
            </a:xfrm>
            <a:custGeom>
              <a:avLst/>
              <a:gdLst>
                <a:gd name="T0" fmla="*/ 0 w 418"/>
                <a:gd name="T1" fmla="*/ 0 h 331"/>
                <a:gd name="T2" fmla="*/ 398 w 418"/>
                <a:gd name="T3" fmla="*/ 0 h 331"/>
                <a:gd name="T4" fmla="*/ 417 w 418"/>
                <a:gd name="T5" fmla="*/ 0 h 331"/>
                <a:gd name="T6" fmla="*/ 410 w 418"/>
                <a:gd name="T7" fmla="*/ 330 h 331"/>
                <a:gd name="T8" fmla="*/ 362 w 418"/>
                <a:gd name="T9" fmla="*/ 330 h 331"/>
                <a:gd name="T10" fmla="*/ 0 w 418"/>
                <a:gd name="T11" fmla="*/ 330 h 331"/>
                <a:gd name="T12" fmla="*/ 0 w 418"/>
                <a:gd name="T13" fmla="*/ 0 h 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8"/>
                <a:gd name="T22" fmla="*/ 0 h 331"/>
                <a:gd name="T23" fmla="*/ 418 w 418"/>
                <a:gd name="T24" fmla="*/ 331 h 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8" h="331">
                  <a:moveTo>
                    <a:pt x="0" y="0"/>
                  </a:moveTo>
                  <a:lnTo>
                    <a:pt x="398" y="0"/>
                  </a:lnTo>
                  <a:lnTo>
                    <a:pt x="417" y="0"/>
                  </a:lnTo>
                  <a:lnTo>
                    <a:pt x="410" y="330"/>
                  </a:lnTo>
                  <a:lnTo>
                    <a:pt x="362" y="330"/>
                  </a:lnTo>
                  <a:lnTo>
                    <a:pt x="0" y="33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35"/>
            <p:cNvSpPr>
              <a:spLocks/>
            </p:cNvSpPr>
            <p:nvPr/>
          </p:nvSpPr>
          <p:spPr bwMode="auto">
            <a:xfrm>
              <a:off x="1741" y="1036"/>
              <a:ext cx="352" cy="335"/>
            </a:xfrm>
            <a:custGeom>
              <a:avLst/>
              <a:gdLst>
                <a:gd name="T0" fmla="*/ 351 w 352"/>
                <a:gd name="T1" fmla="*/ 0 h 335"/>
                <a:gd name="T2" fmla="*/ 351 w 352"/>
                <a:gd name="T3" fmla="*/ 334 h 335"/>
                <a:gd name="T4" fmla="*/ 11 w 352"/>
                <a:gd name="T5" fmla="*/ 334 h 335"/>
                <a:gd name="T6" fmla="*/ 0 w 352"/>
                <a:gd name="T7" fmla="*/ 334 h 335"/>
                <a:gd name="T8" fmla="*/ 0 w 352"/>
                <a:gd name="T9" fmla="*/ 0 h 335"/>
                <a:gd name="T10" fmla="*/ 351 w 352"/>
                <a:gd name="T11" fmla="*/ 0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2"/>
                <a:gd name="T19" fmla="*/ 0 h 335"/>
                <a:gd name="T20" fmla="*/ 352 w 352"/>
                <a:gd name="T21" fmla="*/ 335 h 3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2" h="335">
                  <a:moveTo>
                    <a:pt x="351" y="0"/>
                  </a:moveTo>
                  <a:lnTo>
                    <a:pt x="351" y="334"/>
                  </a:lnTo>
                  <a:lnTo>
                    <a:pt x="11" y="334"/>
                  </a:lnTo>
                  <a:lnTo>
                    <a:pt x="0" y="334"/>
                  </a:lnTo>
                  <a:lnTo>
                    <a:pt x="0" y="0"/>
                  </a:lnTo>
                  <a:lnTo>
                    <a:pt x="351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Text Box 136"/>
            <p:cNvSpPr txBox="1">
              <a:spLocks noChangeArrowheads="1"/>
            </p:cNvSpPr>
            <p:nvPr/>
          </p:nvSpPr>
          <p:spPr bwMode="auto">
            <a:xfrm>
              <a:off x="1056" y="1407"/>
              <a:ext cx="244" cy="36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4 </a:t>
              </a:r>
            </a:p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</a:t>
              </a:r>
              <a:endPara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135" name="Picture 13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" y="2271"/>
              <a:ext cx="166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" name="Line 138"/>
            <p:cNvSpPr>
              <a:spLocks noChangeShapeType="1"/>
            </p:cNvSpPr>
            <p:nvPr/>
          </p:nvSpPr>
          <p:spPr bwMode="auto">
            <a:xfrm>
              <a:off x="3176" y="2196"/>
              <a:ext cx="0" cy="2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Line 139"/>
            <p:cNvSpPr>
              <a:spLocks noChangeShapeType="1"/>
            </p:cNvSpPr>
            <p:nvPr/>
          </p:nvSpPr>
          <p:spPr bwMode="auto">
            <a:xfrm>
              <a:off x="1768" y="1696"/>
              <a:ext cx="3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2" name="Text Box 2"/>
          <p:cNvSpPr txBox="1">
            <a:spLocks noChangeArrowheads="1"/>
          </p:cNvSpPr>
          <p:nvPr/>
        </p:nvSpPr>
        <p:spPr bwMode="auto">
          <a:xfrm>
            <a:off x="0" y="26352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1972 the Kansas Legislature established the Groundwater Management Act that led to the establishment of a total of five (5) local Groundwater Management Districts called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GMD’s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657671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Western Kansas Groundwater Management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District No. 1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was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first District established in Kansas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9597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0521" y="414798"/>
            <a:ext cx="8229600" cy="6278642"/>
          </a:xfrm>
          <a:prstGeom prst="rect">
            <a:avLst/>
          </a:prstGeom>
          <a:solidFill>
            <a:srgbClr val="FFFFA3"/>
          </a:solidFill>
          <a:ln w="57150">
            <a:solidFill>
              <a:schemeClr val="tx1"/>
            </a:solidFill>
          </a:ln>
          <a:effectLst>
            <a:glow rad="3429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254000"/>
          </a:sp3d>
        </p:spPr>
        <p:txBody>
          <a:bodyPr wrap="square" lIns="0" tIns="0" rIns="0" bIns="0" rtlCol="0" anchor="ctr">
            <a:spAutoFit/>
          </a:bodyPr>
          <a:lstStyle/>
          <a:p>
            <a:pPr marL="114300" indent="0" algn="ctr">
              <a:buNone/>
            </a:pPr>
            <a:r>
              <a:rPr lang="en-US" sz="2400" b="1" spc="50" dirty="0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RMA REDUCED IRRIGATION OPTIONS</a:t>
            </a: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14300" indent="0" algn="ctr">
              <a:buNone/>
            </a:pPr>
            <a:endParaRPr lang="en-US" sz="2400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026" name="Picture 2" descr="C:\Users\Jan\AppData\Local\Microsoft\Windows\Temporary Internet Files\Content.IE5\YQFY01OV\MP90044828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6906" y="5048486"/>
            <a:ext cx="2171817" cy="137956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4496" y="914400"/>
            <a:ext cx="8241310" cy="61247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1"/>
            <a:r>
              <a:rPr lang="en-US" b="1" dirty="0" smtClean="0"/>
              <a:t>Option 1:	is </a:t>
            </a:r>
            <a:r>
              <a:rPr lang="en-US" b="1" dirty="0"/>
              <a:t>to plant fewer irrigated acres and report the rest of the planted </a:t>
            </a:r>
            <a:r>
              <a:rPr lang="en-US" b="1" dirty="0" smtClean="0"/>
              <a:t>		acres </a:t>
            </a:r>
            <a:r>
              <a:rPr lang="en-US" b="1" dirty="0"/>
              <a:t>as non-irrigated</a:t>
            </a:r>
            <a:r>
              <a:rPr lang="en-US" b="1" dirty="0" smtClean="0"/>
              <a:t>.</a:t>
            </a:r>
          </a:p>
          <a:p>
            <a:pPr lvl="1"/>
            <a:endParaRPr lang="en-US" sz="1600" b="1" dirty="0"/>
          </a:p>
          <a:p>
            <a:pPr lvl="1"/>
            <a:r>
              <a:rPr lang="en-US" b="1" dirty="0"/>
              <a:t>Option </a:t>
            </a:r>
            <a:r>
              <a:rPr lang="en-US" b="1" dirty="0" smtClean="0"/>
              <a:t>2:	is </a:t>
            </a:r>
            <a:r>
              <a:rPr lang="en-US" b="1" dirty="0"/>
              <a:t>to continue to plant all your acres with limited </a:t>
            </a:r>
            <a:r>
              <a:rPr lang="en-US" b="1" dirty="0" smtClean="0"/>
              <a:t>water </a:t>
            </a:r>
            <a:r>
              <a:rPr lang="en-US" b="1" dirty="0"/>
              <a:t>and insure </a:t>
            </a:r>
            <a:r>
              <a:rPr lang="en-US" b="1" dirty="0" smtClean="0"/>
              <a:t>		them </a:t>
            </a:r>
            <a:r>
              <a:rPr lang="en-US" b="1" dirty="0"/>
              <a:t>under a non-irrigated practice.</a:t>
            </a:r>
            <a:endParaRPr lang="en-US" sz="1600" b="1" dirty="0"/>
          </a:p>
          <a:p>
            <a:r>
              <a:rPr lang="en-US" b="1" dirty="0"/>
              <a:t> </a:t>
            </a:r>
            <a:endParaRPr lang="en-US" sz="1600" b="1" dirty="0"/>
          </a:p>
          <a:p>
            <a:pPr lvl="0"/>
            <a:r>
              <a:rPr lang="en-US" b="1" dirty="0"/>
              <a:t> </a:t>
            </a:r>
            <a:r>
              <a:rPr lang="en-US" b="1" dirty="0" smtClean="0"/>
              <a:t> However, If </a:t>
            </a:r>
            <a:r>
              <a:rPr lang="en-US" b="1" dirty="0"/>
              <a:t>your acreage falls within the </a:t>
            </a:r>
            <a:r>
              <a:rPr lang="en-US" b="1" dirty="0" err="1"/>
              <a:t>LEMA</a:t>
            </a:r>
            <a:r>
              <a:rPr lang="en-US" b="1" dirty="0"/>
              <a:t>, a 3</a:t>
            </a:r>
            <a:r>
              <a:rPr lang="en-US" b="1" baseline="30000" dirty="0"/>
              <a:t>rd</a:t>
            </a:r>
            <a:r>
              <a:rPr lang="en-US" b="1" dirty="0"/>
              <a:t> Option </a:t>
            </a:r>
            <a:r>
              <a:rPr lang="en-US" b="1" dirty="0" smtClean="0"/>
              <a:t>exists:</a:t>
            </a:r>
          </a:p>
          <a:p>
            <a:pPr lvl="0"/>
            <a:endParaRPr lang="en-US" b="1" dirty="0"/>
          </a:p>
          <a:p>
            <a:pPr lvl="0"/>
            <a:r>
              <a:rPr lang="en-US" b="1" dirty="0" smtClean="0"/>
              <a:t>         Option 3:	is </a:t>
            </a:r>
            <a:r>
              <a:rPr lang="en-US" b="1" dirty="0"/>
              <a:t>to request a limited irrigation yield by written </a:t>
            </a:r>
            <a:r>
              <a:rPr lang="en-US" b="1" dirty="0" smtClean="0"/>
              <a:t>agreements.  </a:t>
            </a:r>
            <a:endParaRPr lang="en-US" sz="1600" b="1" dirty="0"/>
          </a:p>
          <a:p>
            <a:r>
              <a:rPr lang="en-US" b="1" dirty="0"/>
              <a:t> </a:t>
            </a:r>
            <a:endParaRPr lang="en-US" sz="1600" b="1" dirty="0"/>
          </a:p>
          <a:p>
            <a:pPr lvl="0"/>
            <a:r>
              <a:rPr lang="en-US" b="1" dirty="0" smtClean="0"/>
              <a:t>  RMA </a:t>
            </a:r>
            <a:r>
              <a:rPr lang="en-US" b="1" dirty="0"/>
              <a:t>will allow written agreements </a:t>
            </a:r>
            <a:r>
              <a:rPr lang="en-US" b="1" dirty="0" smtClean="0"/>
              <a:t>for limited irrigation practices in </a:t>
            </a:r>
            <a:r>
              <a:rPr lang="en-US" b="1" dirty="0"/>
              <a:t>locations </a:t>
            </a:r>
            <a:r>
              <a:rPr lang="en-US" b="1" dirty="0" smtClean="0"/>
              <a:t>in a </a:t>
            </a:r>
          </a:p>
          <a:p>
            <a:pPr lvl="0"/>
            <a:r>
              <a:rPr lang="en-US" b="1" dirty="0"/>
              <a:t>	</a:t>
            </a:r>
            <a:r>
              <a:rPr lang="en-US" b="1" dirty="0" smtClean="0"/>
              <a:t>Local </a:t>
            </a:r>
            <a:r>
              <a:rPr lang="en-US" b="1" dirty="0"/>
              <a:t>Enhanced </a:t>
            </a:r>
            <a:r>
              <a:rPr lang="en-US" b="1" dirty="0" smtClean="0"/>
              <a:t>Management Area </a:t>
            </a:r>
            <a:r>
              <a:rPr lang="en-US" b="1" dirty="0"/>
              <a:t>(LEMA).  </a:t>
            </a:r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sz="1600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9616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9700" y="966788"/>
            <a:ext cx="6324600" cy="4924425"/>
          </a:xfrm>
          <a:prstGeom prst="rect">
            <a:avLst/>
          </a:prstGeom>
          <a:solidFill>
            <a:srgbClr val="FFFFA3"/>
          </a:solidFill>
          <a:ln w="38100">
            <a:noFill/>
          </a:ln>
          <a:effectLst>
            <a:glow rad="342900">
              <a:schemeClr val="accent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en-US" sz="500" b="1" dirty="0" smtClean="0">
              <a:latin typeface="Arial Black" pitchFamily="34" charset="0"/>
              <a:cs typeface="Aharoni" pitchFamily="2" charset="-79"/>
            </a:endParaRPr>
          </a:p>
          <a:p>
            <a:pPr algn="ctr"/>
            <a:endParaRPr lang="en-US" sz="500" b="1" dirty="0"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sz="6000" b="1" dirty="0" smtClean="0">
                <a:latin typeface="Arial Black" pitchFamily="34" charset="0"/>
                <a:cs typeface="Aharoni" pitchFamily="2" charset="-79"/>
              </a:rPr>
              <a:t>Jan </a:t>
            </a:r>
            <a:r>
              <a:rPr lang="en-US" sz="6000" b="1" dirty="0">
                <a:latin typeface="Arial Black" pitchFamily="34" charset="0"/>
                <a:cs typeface="Aharoni" pitchFamily="2" charset="-79"/>
              </a:rPr>
              <a:t>King</a:t>
            </a:r>
          </a:p>
          <a:p>
            <a:pPr algn="ctr"/>
            <a:r>
              <a:rPr lang="en-US" sz="4800" b="1" dirty="0">
                <a:latin typeface="Arial Black" pitchFamily="34" charset="0"/>
                <a:cs typeface="Aharoni" pitchFamily="2" charset="-79"/>
              </a:rPr>
              <a:t>District Manager</a:t>
            </a:r>
          </a:p>
          <a:p>
            <a:pPr algn="ctr"/>
            <a:endParaRPr lang="en-US" sz="3200" b="1" dirty="0"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sz="3600" b="1" dirty="0">
                <a:latin typeface="Arial Black" pitchFamily="34" charset="0"/>
                <a:cs typeface="Aharoni" pitchFamily="2" charset="-79"/>
              </a:rPr>
              <a:t>VISIT OUR WEBSITE:  </a:t>
            </a:r>
            <a:r>
              <a:rPr lang="en-US" sz="3600" b="1" dirty="0" smtClean="0">
                <a:latin typeface="Arial Black" pitchFamily="34" charset="0"/>
                <a:cs typeface="Aharoni" pitchFamily="2" charset="-79"/>
                <a:hlinkClick r:id="rId2"/>
              </a:rPr>
              <a:t>www.gmd1.org</a:t>
            </a:r>
            <a:endParaRPr lang="en-US" sz="3600" b="1" dirty="0" smtClean="0">
              <a:latin typeface="Arial Black" pitchFamily="34" charset="0"/>
              <a:cs typeface="Aharoni" pitchFamily="2" charset="-79"/>
            </a:endParaRPr>
          </a:p>
          <a:p>
            <a:pPr algn="ctr"/>
            <a:endParaRPr lang="en-US" sz="3600" b="1" dirty="0"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sz="2000" b="1" dirty="0" smtClean="0">
                <a:latin typeface="Arial Black" pitchFamily="34" charset="0"/>
                <a:cs typeface="Aharoni" pitchFamily="2" charset="-79"/>
              </a:rPr>
              <a:t>FOLLOW </a:t>
            </a:r>
            <a:r>
              <a:rPr lang="en-US" sz="2000" b="1" dirty="0">
                <a:latin typeface="Arial Black" pitchFamily="34" charset="0"/>
                <a:cs typeface="Aharoni" pitchFamily="2" charset="-79"/>
              </a:rPr>
              <a:t>US ON TWITTER</a:t>
            </a:r>
          </a:p>
          <a:p>
            <a:pPr marL="114300" indent="0" algn="ctr">
              <a:buNone/>
            </a:pPr>
            <a:endParaRPr lang="en-US" sz="3600" b="1" cap="none" spc="50" dirty="0" smtClean="0">
              <a:ln w="19050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21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9700" y="966788"/>
            <a:ext cx="6324600" cy="4924425"/>
          </a:xfrm>
          <a:prstGeom prst="rect">
            <a:avLst/>
          </a:prstGeom>
          <a:solidFill>
            <a:srgbClr val="FFFFA3"/>
          </a:solidFill>
          <a:ln w="38100">
            <a:noFill/>
          </a:ln>
          <a:effectLst>
            <a:glow rad="342900">
              <a:schemeClr val="accent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en-US" sz="500" b="1" dirty="0" smtClean="0">
              <a:latin typeface="Arial Black" pitchFamily="34" charset="0"/>
              <a:cs typeface="Aharoni" pitchFamily="2" charset="-79"/>
            </a:endParaRPr>
          </a:p>
          <a:p>
            <a:pPr algn="ctr"/>
            <a:endParaRPr lang="en-US" sz="500" b="1" dirty="0"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sz="6000" b="1" dirty="0" smtClean="0">
                <a:latin typeface="Arial Black" pitchFamily="34" charset="0"/>
                <a:cs typeface="Aharoni" pitchFamily="2" charset="-79"/>
              </a:rPr>
              <a:t>Jan </a:t>
            </a:r>
            <a:r>
              <a:rPr lang="en-US" sz="6000" b="1" dirty="0">
                <a:latin typeface="Arial Black" pitchFamily="34" charset="0"/>
                <a:cs typeface="Aharoni" pitchFamily="2" charset="-79"/>
              </a:rPr>
              <a:t>King</a:t>
            </a:r>
          </a:p>
          <a:p>
            <a:pPr algn="ctr"/>
            <a:r>
              <a:rPr lang="en-US" sz="4800" b="1" dirty="0">
                <a:latin typeface="Arial Black" pitchFamily="34" charset="0"/>
                <a:cs typeface="Aharoni" pitchFamily="2" charset="-79"/>
              </a:rPr>
              <a:t>District Manager</a:t>
            </a:r>
          </a:p>
          <a:p>
            <a:pPr algn="ctr"/>
            <a:endParaRPr lang="en-US" sz="3200" b="1" dirty="0"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sz="3600" b="1" dirty="0">
                <a:latin typeface="Arial Black" pitchFamily="34" charset="0"/>
                <a:cs typeface="Aharoni" pitchFamily="2" charset="-79"/>
              </a:rPr>
              <a:t>VISIT OUR WEBSITE:  </a:t>
            </a:r>
            <a:r>
              <a:rPr lang="en-US" sz="3600" b="1" dirty="0" smtClean="0">
                <a:latin typeface="Arial Black" pitchFamily="34" charset="0"/>
                <a:cs typeface="Aharoni" pitchFamily="2" charset="-79"/>
                <a:hlinkClick r:id="rId2"/>
              </a:rPr>
              <a:t>www.gmd1.org</a:t>
            </a:r>
            <a:endParaRPr lang="en-US" sz="3600" b="1" dirty="0" smtClean="0">
              <a:latin typeface="Arial Black" pitchFamily="34" charset="0"/>
              <a:cs typeface="Aharoni" pitchFamily="2" charset="-79"/>
            </a:endParaRPr>
          </a:p>
          <a:p>
            <a:pPr algn="ctr"/>
            <a:endParaRPr lang="en-US" sz="3600" b="1" dirty="0"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sz="2000" b="1" dirty="0" smtClean="0">
                <a:latin typeface="Arial Black" pitchFamily="34" charset="0"/>
                <a:cs typeface="Aharoni" pitchFamily="2" charset="-79"/>
              </a:rPr>
              <a:t>FOLLOW </a:t>
            </a:r>
            <a:r>
              <a:rPr lang="en-US" sz="2000" b="1" dirty="0">
                <a:latin typeface="Arial Black" pitchFamily="34" charset="0"/>
                <a:cs typeface="Aharoni" pitchFamily="2" charset="-79"/>
              </a:rPr>
              <a:t>US ON TWITTER</a:t>
            </a:r>
          </a:p>
          <a:p>
            <a:pPr marL="114300" indent="0" algn="ctr">
              <a:buNone/>
            </a:pPr>
            <a:endParaRPr lang="en-US" sz="3600" b="1" cap="none" spc="50" dirty="0" smtClean="0">
              <a:ln w="19050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45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"/>
            <a:ext cx="9144000" cy="5816977"/>
          </a:xfrm>
          <a:prstGeom prst="rect">
            <a:avLst/>
          </a:prstGeom>
          <a:solidFill>
            <a:srgbClr val="FFFFA3"/>
          </a:solidFill>
          <a:ln w="57150">
            <a:solidFill>
              <a:schemeClr val="tx1"/>
            </a:solidFill>
          </a:ln>
          <a:effectLst>
            <a:glow rad="3429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254000"/>
          </a:sp3d>
        </p:spPr>
        <p:txBody>
          <a:bodyPr wrap="square" lIns="0" tIns="0" rIns="91440" bIns="0" rtlCol="0" anchor="ctr">
            <a:spAutoFit/>
          </a:bodyPr>
          <a:lstStyle/>
          <a:p>
            <a:pPr marL="114300" indent="0" algn="ctr">
              <a:buNone/>
            </a:pPr>
            <a:r>
              <a:rPr lang="en-US" b="1" spc="50" dirty="0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TODAY’S INFORMATION</a:t>
            </a:r>
          </a:p>
          <a:p>
            <a:pPr marL="114300" indent="0" algn="ctr">
              <a:buNone/>
            </a:pPr>
            <a:endParaRPr lang="en-US" b="1" spc="50" dirty="0" smtClean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b="1" spc="50" dirty="0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INTRODUCTIONS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endParaRPr lang="en-US" b="1" spc="50" dirty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b="1" spc="50" dirty="0" smtClean="0">
                <a:ln w="12700" cmpd="sng">
                  <a:noFill/>
                  <a:prstDash val="solid"/>
                </a:ln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THIS IS A </a:t>
            </a:r>
            <a:r>
              <a:rPr lang="en-US" b="1" spc="50" dirty="0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MEETING TO REVIEW THE </a:t>
            </a:r>
            <a:r>
              <a:rPr lang="en-US" b="1" spc="50" dirty="0" err="1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LEMA</a:t>
            </a:r>
            <a:r>
              <a:rPr lang="en-US" b="1" spc="50" dirty="0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 PROPOSAL 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endParaRPr lang="en-US" b="1" spc="50" dirty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b="1" spc="50" dirty="0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BEGIN </a:t>
            </a:r>
            <a:r>
              <a:rPr lang="en-US" b="1" spc="50" dirty="0" smtClean="0">
                <a:ln w="12700" cmpd="sng">
                  <a:noFill/>
                  <a:prstDash val="solid"/>
                </a:ln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WITH A REVIEW OF THE </a:t>
            </a:r>
            <a:r>
              <a:rPr lang="en-US" b="1" spc="50" dirty="0" err="1" smtClean="0">
                <a:ln w="12700" cmpd="sng">
                  <a:noFill/>
                  <a:prstDash val="solid"/>
                </a:ln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LEMA</a:t>
            </a:r>
            <a:r>
              <a:rPr lang="en-US" b="1" spc="50" dirty="0" smtClean="0">
                <a:ln w="12700" cmpd="sng">
                  <a:noFill/>
                  <a:prstDash val="solid"/>
                </a:ln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MEETINGS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endParaRPr lang="en-US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b="1" spc="50" dirty="0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REVIEW OF WATER INFORMATION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endParaRPr lang="en-US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b="1" spc="50" dirty="0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REVIEW IMPORTANT TERMS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endParaRPr lang="en-US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b="1" spc="50" dirty="0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VOTING PROCESS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endParaRPr lang="en-US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b="1" spc="50" dirty="0" err="1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LEMA</a:t>
            </a:r>
            <a:r>
              <a:rPr lang="en-US" b="1" spc="50" dirty="0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 ATTACHMENT FORMS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endParaRPr lang="en-US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b="1" spc="50" dirty="0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RMA INFORMATION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endParaRPr lang="en-US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b="1" spc="50" dirty="0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FUTURE INFORMATION AND APPOINTMENTS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endParaRPr lang="en-US" b="1" spc="50" dirty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b="1" spc="50" dirty="0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TIME FOR QUESTIONS </a:t>
            </a:r>
          </a:p>
        </p:txBody>
      </p:sp>
    </p:spTree>
    <p:extLst>
      <p:ext uri="{BB962C8B-B14F-4D97-AF65-F5344CB8AC3E}">
        <p14:creationId xmlns:p14="http://schemas.microsoft.com/office/powerpoint/2010/main" xmlns="" val="1508952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82222"/>
            <a:ext cx="9144000" cy="4985980"/>
          </a:xfrm>
          <a:prstGeom prst="rect">
            <a:avLst/>
          </a:prstGeom>
          <a:solidFill>
            <a:srgbClr val="FFFFA3"/>
          </a:solidFill>
          <a:ln w="57150">
            <a:solidFill>
              <a:schemeClr val="tx1"/>
            </a:solidFill>
          </a:ln>
          <a:effectLst>
            <a:glow rad="3429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254000"/>
          </a:sp3d>
        </p:spPr>
        <p:txBody>
          <a:bodyPr wrap="square" lIns="0" tIns="0" rIns="91440" bIns="0" rtlCol="0" anchor="ctr">
            <a:spAutoFit/>
          </a:bodyPr>
          <a:lstStyle/>
          <a:p>
            <a:pPr marL="114300" indent="0" algn="ctr">
              <a:buNone/>
            </a:pPr>
            <a:r>
              <a:rPr lang="en-US" b="1" spc="50" dirty="0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REVIEW</a:t>
            </a:r>
          </a:p>
          <a:p>
            <a:pPr marL="114300" indent="0" algn="ctr">
              <a:buNone/>
            </a:pPr>
            <a:endParaRPr lang="en-US" b="1" spc="50" dirty="0" smtClean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b="1" spc="50" dirty="0" err="1" smtClean="0">
                <a:ln w="12700" cmpd="sng">
                  <a:noFill/>
                  <a:prstDash val="solid"/>
                </a:ln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LEMA</a:t>
            </a:r>
            <a:r>
              <a:rPr lang="en-US" b="1" spc="50" dirty="0" smtClean="0">
                <a:ln w="12700" cmpd="sng">
                  <a:noFill/>
                  <a:prstDash val="solid"/>
                </a:ln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 MEANS LOCAL ENHANCED MANAGEMENT AREA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b="1" spc="50" dirty="0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LEGISLATION BEGAN TO HELP GMD4 WITH SHERIDAN 6 PROPOSAL</a:t>
            </a:r>
            <a:endParaRPr lang="en-US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b="1" spc="50" dirty="0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PROVIDES MORE LOCAL CONTROL OVER WATER</a:t>
            </a:r>
            <a:endParaRPr lang="en-US" b="1" spc="50" dirty="0" smtClean="0">
              <a:ln w="12700" cmpd="sng">
                <a:noFill/>
                <a:prstDash val="solid"/>
              </a:ln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b="1" spc="50" dirty="0" smtClean="0">
                <a:ln w="12700" cmpd="sng">
                  <a:noFill/>
                  <a:prstDash val="solid"/>
                </a:ln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HELD 4 SETS OF MEETINGS 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b="1" spc="50" dirty="0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GREELEY COUNTY ASKED TO HOLD MEETINGS WITH WALLACE COUNTY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b="1" spc="50" dirty="0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DECIDED TO TRY FOR A DISTRICT WIDE </a:t>
            </a:r>
            <a:r>
              <a:rPr lang="en-US" b="1" spc="50" dirty="0" err="1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LEMA</a:t>
            </a:r>
            <a:endParaRPr lang="en-US" b="1" spc="50" dirty="0" smtClean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b="1" spc="50" dirty="0" smtClean="0">
                <a:ln w="12700" cmpd="sng">
                  <a:noFill/>
                  <a:prstDash val="solid"/>
                </a:ln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PUBLIC ASKED FOR A 10% 20% AND 30% CONSERVATION PLAN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b="1" spc="50" dirty="0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IT WAS DECIDED TO CONTINUE WITH 20%CONSERVATION PLAN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b="1" spc="50" dirty="0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PEOPLE  ASKED FOR AN 8” BOTTOM CAP 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b="1" spc="50" dirty="0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A TOP CAP WAS DISCUSSED BUT NOT FAVORED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b="1" spc="50" dirty="0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IT WAS DECIDED TO PURSUE A 6 YEAR </a:t>
            </a:r>
            <a:r>
              <a:rPr lang="en-US" b="1" spc="50" dirty="0" err="1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LEMA</a:t>
            </a:r>
            <a:endParaRPr lang="en-US" b="1" spc="50" dirty="0" smtClean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b="1" spc="50" dirty="0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COMPARISON YEARS WILL BE 2008 – 2012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b="1" spc="50" dirty="0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IRRIGATION UNITS BECAME CONSOLIDATED WELL UNITS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b="1" spc="50" dirty="0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FOR ADDITIONAL FLEXIBILITY </a:t>
            </a:r>
            <a:r>
              <a:rPr lang="en-US" b="1" spc="50" dirty="0" err="1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LEMA</a:t>
            </a:r>
            <a:r>
              <a:rPr lang="en-US" b="1" spc="50" dirty="0" smtClean="0">
                <a:ln w="12700" cmpd="sng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rPr>
              <a:t> TERM PERMITS WERE DEVELOPED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endParaRPr lang="en-US" b="1" spc="50" dirty="0" smtClean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400050" indent="-285750">
              <a:buFont typeface="Arial" panose="020B0604020202020204" pitchFamily="34" charset="0"/>
              <a:buChar char="•"/>
            </a:pPr>
            <a:endParaRPr lang="en-US" b="1" spc="50" dirty="0" smtClean="0">
              <a:ln w="12700" cmpd="sng">
                <a:noFill/>
                <a:prstDash val="solid"/>
              </a:ln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626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0" y="395288"/>
            <a:ext cx="9144000" cy="6462712"/>
            <a:chOff x="0" y="395243"/>
            <a:chExt cx="9144000" cy="6462756"/>
          </a:xfrm>
        </p:grpSpPr>
        <p:graphicFrame>
          <p:nvGraphicFramePr>
            <p:cNvPr id="2" name="Chart 1"/>
            <p:cNvGraphicFramePr>
              <a:graphicFrameLocks/>
            </p:cNvGraphicFramePr>
            <p:nvPr/>
          </p:nvGraphicFramePr>
          <p:xfrm>
            <a:off x="495300" y="1071265"/>
            <a:ext cx="8153400" cy="5257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0" y="395243"/>
              <a:ext cx="9144000" cy="4616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latin typeface="Calibri" pitchFamily="34" charset="0"/>
                  <a:cs typeface="Arial" pitchFamily="34" charset="0"/>
                </a:rPr>
                <a:t>TOTAL ACRE FEET AUTHORIZED IN GMD 1 BY TYPE OF USE</a:t>
              </a:r>
            </a:p>
          </p:txBody>
        </p:sp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0" y="6581000"/>
              <a:ext cx="9144000" cy="27699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cs typeface="+mn-cs"/>
                </a:rPr>
                <a:t>TECHNICAL REFERENCE RESOURCE: KANSAS </a:t>
              </a:r>
              <a:r>
                <a:rPr lang="en-US" sz="1200" b="1" dirty="0" smtClean="0">
                  <a:cs typeface="+mn-cs"/>
                </a:rPr>
                <a:t>GEOLOGICAL SURVEY</a:t>
              </a:r>
              <a:endParaRPr lang="en-US" sz="1200" b="1" dirty="0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92553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50280248"/>
              </p:ext>
            </p:extLst>
          </p:nvPr>
        </p:nvGraphicFramePr>
        <p:xfrm>
          <a:off x="304800" y="1219200"/>
          <a:ext cx="3962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75820"/>
            <a:ext cx="9144000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GMD1 AUTHORIZED ACRE FEET &amp; ACRES COMPARED </a:t>
            </a:r>
          </a:p>
          <a:p>
            <a:pPr algn="ctr"/>
            <a:r>
              <a:rPr lang="en-US" sz="2400" b="1" dirty="0" smtClean="0">
                <a:latin typeface="Calibri" pitchFamily="34" charset="0"/>
              </a:rPr>
              <a:t>TO GMD1 AVERAGE ACRE FEET &amp; ACRES USED FROM 2007 - 2011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6581000"/>
            <a:ext cx="9144000" cy="2769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TECHNICAL REFERENCE RESOURCE: KANSAS </a:t>
            </a:r>
            <a:r>
              <a:rPr lang="en-US" sz="1200" b="1" dirty="0" smtClean="0">
                <a:solidFill>
                  <a:schemeClr val="bg1"/>
                </a:solidFill>
              </a:rPr>
              <a:t>GEOLOGICAL SURVEY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3297935"/>
              </p:ext>
            </p:extLst>
          </p:nvPr>
        </p:nvGraphicFramePr>
        <p:xfrm>
          <a:off x="4724400" y="1295400"/>
          <a:ext cx="4267200" cy="5188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707252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68447184"/>
              </p:ext>
            </p:extLst>
          </p:nvPr>
        </p:nvGraphicFramePr>
        <p:xfrm>
          <a:off x="0" y="990600"/>
          <a:ext cx="91440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667000" y="4648200"/>
            <a:ext cx="3978275" cy="2968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erpetua" pitchFamily="18" charset="0"/>
              </a:rPr>
              <a:t>                                         (Recorded in tenths of a foot.)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5257800"/>
            <a:ext cx="9144000" cy="7032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Calibri" pitchFamily="34" charset="0"/>
              </a:rPr>
              <a:t>FROM 1997 TO </a:t>
            </a:r>
            <a:r>
              <a:rPr lang="en-US" sz="1600" b="1" dirty="0" smtClean="0">
                <a:latin typeface="Calibri" pitchFamily="34" charset="0"/>
              </a:rPr>
              <a:t>2014 </a:t>
            </a:r>
            <a:r>
              <a:rPr lang="en-US" sz="1600" b="1" dirty="0">
                <a:latin typeface="Calibri" pitchFamily="34" charset="0"/>
              </a:rPr>
              <a:t>TOTAL DECLINE </a:t>
            </a:r>
            <a:r>
              <a:rPr lang="en-US" sz="1600" b="1" dirty="0" smtClean="0">
                <a:latin typeface="Calibri" pitchFamily="34" charset="0"/>
              </a:rPr>
              <a:t>WAS 10.97’</a:t>
            </a:r>
            <a:endParaRPr lang="en-US" sz="1600" b="1" dirty="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b="1" dirty="0">
                <a:latin typeface="Calibri" pitchFamily="34" charset="0"/>
              </a:rPr>
              <a:t>WHICH IS AN AVERAGE OF </a:t>
            </a:r>
            <a:r>
              <a:rPr lang="en-US" sz="1600" b="1" dirty="0" smtClean="0">
                <a:latin typeface="Calibri" pitchFamily="34" charset="0"/>
              </a:rPr>
              <a:t>.609’ </a:t>
            </a:r>
            <a:r>
              <a:rPr lang="en-US" sz="1600" b="1" dirty="0">
                <a:latin typeface="Calibri" pitchFamily="34" charset="0"/>
              </a:rPr>
              <a:t>PER </a:t>
            </a:r>
            <a:r>
              <a:rPr lang="en-US" sz="1600" b="1" dirty="0" smtClean="0">
                <a:latin typeface="Calibri" pitchFamily="34" charset="0"/>
              </a:rPr>
              <a:t>YEAR  OR 7.313 INCHES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5900" y="392668"/>
            <a:ext cx="6172200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RATE OF CHANGE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0345" y="485001"/>
            <a:ext cx="298655" cy="184666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6550223"/>
            <a:ext cx="9144000" cy="2769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TECHNICAL REFERENCE RESOURCE: KANSAS GEOLOGICAL SURVEY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839200" y="1447800"/>
            <a:ext cx="0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35398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st_250_all_gmd1PreDev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2" t="5280" r="3947" b="10249"/>
          <a:stretch>
            <a:fillRect/>
          </a:stretch>
        </p:blipFill>
        <p:spPr bwMode="auto">
          <a:xfrm>
            <a:off x="2476500" y="396876"/>
            <a:ext cx="4191000" cy="18891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st_250_all_gmd9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" t="5344" r="4118" b="6494"/>
          <a:stretch>
            <a:fillRect/>
          </a:stretch>
        </p:blipFill>
        <p:spPr bwMode="auto">
          <a:xfrm>
            <a:off x="2514600" y="2450911"/>
            <a:ext cx="4114800" cy="19399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st_250_all_gmd1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2" t="4903" r="5196" b="7710"/>
          <a:stretch>
            <a:fillRect/>
          </a:stretch>
        </p:blipFill>
        <p:spPr bwMode="auto">
          <a:xfrm>
            <a:off x="2514600" y="4495800"/>
            <a:ext cx="4114800" cy="19431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6581000"/>
            <a:ext cx="9144000" cy="2769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TECHNICAL REFERENCE RESOURCE: KANSAS </a:t>
            </a:r>
            <a:r>
              <a:rPr lang="en-US" sz="1200" b="1" dirty="0" smtClean="0">
                <a:solidFill>
                  <a:schemeClr val="bg1"/>
                </a:solidFill>
              </a:rPr>
              <a:t>GEOLOGICAL SURVEY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st_250_all_gmd1PreDev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06" t="5145" r="61969" b="79152"/>
          <a:stretch/>
        </p:blipFill>
        <p:spPr bwMode="auto">
          <a:xfrm>
            <a:off x="152400" y="4098047"/>
            <a:ext cx="2047875" cy="23241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Text Box 1"/>
          <p:cNvSpPr txBox="1"/>
          <p:nvPr/>
        </p:nvSpPr>
        <p:spPr>
          <a:xfrm>
            <a:off x="1000126" y="4114799"/>
            <a:ext cx="1200149" cy="4572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effectLst/>
                <a:ea typeface="Calibri"/>
                <a:cs typeface="Times New Roman"/>
              </a:rPr>
              <a:t>No data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Text Box 2"/>
          <p:cNvSpPr txBox="1"/>
          <p:nvPr/>
        </p:nvSpPr>
        <p:spPr>
          <a:xfrm>
            <a:off x="1000126" y="4495799"/>
            <a:ext cx="1200150" cy="36576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effectLst/>
                <a:latin typeface="Calibri"/>
                <a:ea typeface="Calibri"/>
                <a:cs typeface="Times New Roman"/>
              </a:rPr>
              <a:t>0 – 40 ft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 Box 3"/>
          <p:cNvSpPr txBox="1"/>
          <p:nvPr/>
        </p:nvSpPr>
        <p:spPr>
          <a:xfrm>
            <a:off x="1000126" y="4800599"/>
            <a:ext cx="1200150" cy="36576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effectLst/>
                <a:latin typeface="Calibri"/>
                <a:ea typeface="Calibri"/>
                <a:cs typeface="Times New Roman"/>
              </a:rPr>
              <a:t>41 – 100  ft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ext Box 4"/>
          <p:cNvSpPr txBox="1"/>
          <p:nvPr/>
        </p:nvSpPr>
        <p:spPr>
          <a:xfrm>
            <a:off x="1000126" y="5105399"/>
            <a:ext cx="1200150" cy="36576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effectLst/>
                <a:ea typeface="Calibri"/>
                <a:cs typeface="Times New Roman"/>
              </a:rPr>
              <a:t>101 – 150 ft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Text Box 5"/>
          <p:cNvSpPr txBox="1"/>
          <p:nvPr/>
        </p:nvSpPr>
        <p:spPr>
          <a:xfrm>
            <a:off x="1000126" y="5410199"/>
            <a:ext cx="1200150" cy="36576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effectLst/>
                <a:latin typeface="Calibri"/>
                <a:ea typeface="Calibri"/>
                <a:cs typeface="Times New Roman"/>
              </a:rPr>
              <a:t>151 – 200 ft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xt Box 6"/>
          <p:cNvSpPr txBox="1"/>
          <p:nvPr/>
        </p:nvSpPr>
        <p:spPr>
          <a:xfrm>
            <a:off x="1000126" y="5714999"/>
            <a:ext cx="1200150" cy="36576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effectLst/>
                <a:latin typeface="Calibri"/>
                <a:ea typeface="Calibri"/>
                <a:cs typeface="Times New Roman"/>
              </a:rPr>
              <a:t>201 – 250 ft</a:t>
            </a:r>
            <a:endParaRPr lang="en-US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xt Box 7"/>
          <p:cNvSpPr txBox="1"/>
          <p:nvPr/>
        </p:nvSpPr>
        <p:spPr>
          <a:xfrm>
            <a:off x="1000126" y="6019800"/>
            <a:ext cx="1200150" cy="36576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effectLst/>
                <a:latin typeface="Calibri"/>
                <a:ea typeface="Calibri"/>
                <a:cs typeface="Times New Roman"/>
              </a:rPr>
              <a:t>251 – 310 ft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19900" y="879773"/>
            <a:ext cx="2209800" cy="923330"/>
          </a:xfrm>
          <a:prstGeom prst="rect">
            <a:avLst/>
          </a:prstGeom>
          <a:solidFill>
            <a:srgbClr val="FFFFA3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SATURATED THICKNESS PREDEVELOPMENT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24700" y="2962870"/>
            <a:ext cx="1600200" cy="923330"/>
          </a:xfrm>
          <a:prstGeom prst="rect">
            <a:avLst/>
          </a:prstGeom>
          <a:solidFill>
            <a:srgbClr val="FFFFA3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SATURATED THICKNESS 1990 - 1992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4853208"/>
            <a:ext cx="2133600" cy="1200329"/>
          </a:xfrm>
          <a:prstGeom prst="rect">
            <a:avLst/>
          </a:prstGeom>
          <a:solidFill>
            <a:srgbClr val="FFFFA3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SATURATED THICKNESS PREDEVELOPMENT TO 2010 - 2012</a:t>
            </a:r>
            <a:endParaRPr lang="en-US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965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04318727"/>
              </p:ext>
            </p:extLst>
          </p:nvPr>
        </p:nvGraphicFramePr>
        <p:xfrm>
          <a:off x="609600" y="597932"/>
          <a:ext cx="8001000" cy="308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228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DISTRICT WIDE AVERAGE ACRE FEET USED 2008 - 2012</a:t>
            </a:r>
            <a:endParaRPr lang="en-US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8083906"/>
              </p:ext>
            </p:extLst>
          </p:nvPr>
        </p:nvGraphicFramePr>
        <p:xfrm>
          <a:off x="228603" y="4191000"/>
          <a:ext cx="8763000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7309"/>
                <a:gridCol w="1016088"/>
                <a:gridCol w="103005"/>
                <a:gridCol w="1219712"/>
                <a:gridCol w="616381"/>
                <a:gridCol w="805793"/>
                <a:gridCol w="805793"/>
                <a:gridCol w="805793"/>
                <a:gridCol w="805793"/>
                <a:gridCol w="805793"/>
                <a:gridCol w="1141540"/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# Wells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% of Wells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INCHES CATEGORY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WALLACE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GREELEY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WICHITA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SCOTT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LANE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TOTALS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%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21.6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0-7.9"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2614.16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1921.09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8923.45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4929.89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1129.698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19518.29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10.23%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8-9.9"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4089.4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1845.99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9350.17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5279.45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1512.405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22077.42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11.57%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10-11.9"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7597.73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2474.5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10826.08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8539.55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3256.673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32694.53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17.14%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12-13.9"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7522.21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4382.43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7413.52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7205.17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2745.329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29268.66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15.34%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14-15.9"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10355.56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4111.15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7563.26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6964.94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3336.117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32331.03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16.95%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16-17.9"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7124.08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3108.38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6036.71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4231.24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2470.793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22971.2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12.04%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18-19.9"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7281.87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1707.37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1848.1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3973.68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1472.38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16283.4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8.54%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20+"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4593.02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1715.03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3809.85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3530.99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1978.6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15627.49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8.19%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TOTAL AVE AC FT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51178.03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21265.94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55771.14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44654.91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17902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190772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9303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adeshow">
    <a:dk1>
      <a:srgbClr val="3F3F3F"/>
    </a:dk1>
    <a:lt1>
      <a:srgbClr val="FFFFFF"/>
    </a:lt1>
    <a:dk2>
      <a:srgbClr val="7DAFC3"/>
    </a:dk2>
    <a:lt2>
      <a:srgbClr val="E5E4DF"/>
    </a:lt2>
    <a:accent1>
      <a:srgbClr val="7C959A"/>
    </a:accent1>
    <a:accent2>
      <a:srgbClr val="DB8631"/>
    </a:accent2>
    <a:accent3>
      <a:srgbClr val="E3CC5A"/>
    </a:accent3>
    <a:accent4>
      <a:srgbClr val="ACADA8"/>
    </a:accent4>
    <a:accent5>
      <a:srgbClr val="927C61"/>
    </a:accent5>
    <a:accent6>
      <a:srgbClr val="B3B435"/>
    </a:accent6>
    <a:hlink>
      <a:srgbClr val="0079A4"/>
    </a:hlink>
    <a:folHlink>
      <a:srgbClr val="595959"/>
    </a:folHlink>
  </a:clrScheme>
  <a:fontScheme name="Tradeshow">
    <a:majorFont>
      <a:latin typeface="Arial Black"/>
      <a:ea typeface=""/>
      <a:cs typeface=""/>
      <a:font script="Jpan" typeface="ＭＳ Ｐゴシック"/>
      <a:font script="Hang" typeface="HY견고딕"/>
      <a:font script="Hans" typeface="宋体"/>
      <a:font script="Hant" typeface="新細明體"/>
      <a:font script="Arab" typeface="Tahoma"/>
      <a:font script="Hebr" typeface="Tahoma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ndara"/>
      <a:ea typeface=""/>
      <a:cs typeface=""/>
      <a:font script="Jpan" typeface="ＭＳ Ｐゴシック"/>
      <a:font script="Hang" typeface="HY견명조"/>
      <a:font script="Hans" typeface="华文楷体"/>
      <a:font script="Hant" typeface="新細明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Tradeshow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300000"/>
            </a:schemeClr>
          </a:gs>
          <a:gs pos="35000">
            <a:schemeClr val="phClr">
              <a:tint val="45000"/>
              <a:satMod val="300000"/>
            </a:schemeClr>
          </a:gs>
          <a:gs pos="69000">
            <a:schemeClr val="phClr">
              <a:tint val="45000"/>
              <a:satMod val="350000"/>
            </a:schemeClr>
          </a:gs>
          <a:gs pos="100000">
            <a:schemeClr val="phClr">
              <a:tint val="60000"/>
              <a:satMod val="350000"/>
            </a:schemeClr>
          </a:gs>
        </a:gsLst>
        <a:path path="circle">
          <a:fillToRect l="50000" t="50000" r="100000" b="100000"/>
        </a:path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38475" cap="flat" cmpd="sng" algn="ctr">
        <a:solidFill>
          <a:schemeClr val="phClr"/>
        </a:solidFill>
        <a:prstDash val="solid"/>
      </a:ln>
      <a:ln w="548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5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4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>
            <a:rot lat="0" lon="0" rev="3600000"/>
          </a:lightRig>
        </a:scene3d>
        <a:sp3d contourW="31750" prstMaterial="flat">
          <a:bevelT w="127000" h="254000" prst="angle"/>
          <a:contourClr>
            <a:schemeClr val="phClr">
              <a:shade val="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20000">
            <a:schemeClr val="phClr">
              <a:tint val="80000"/>
              <a:lumMod val="100000"/>
            </a:schemeClr>
          </a:gs>
          <a:gs pos="100000">
            <a:schemeClr val="phClr">
              <a:tint val="100000"/>
              <a:lumMod val="80000"/>
            </a:schemeClr>
          </a:gs>
        </a:gsLst>
        <a:path path="circle">
          <a:fillToRect l="50000" t="20000" r="100000" b="100000"/>
        </a:path>
      </a:gradFill>
      <a:gradFill rotWithShape="1">
        <a:gsLst>
          <a:gs pos="0">
            <a:schemeClr val="phClr">
              <a:tint val="100000"/>
              <a:lumMod val="100000"/>
            </a:schemeClr>
          </a:gs>
          <a:gs pos="100000">
            <a:schemeClr val="phClr">
              <a:shade val="100000"/>
              <a:lumMod val="60000"/>
            </a:schemeClr>
          </a:gs>
        </a:gsLst>
        <a:path path="circle">
          <a:fillToRect l="50000" t="2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1030</Words>
  <Application>Microsoft Office PowerPoint</Application>
  <PresentationFormat>On-screen Show (4:3)</PresentationFormat>
  <Paragraphs>400</Paragraphs>
  <Slides>22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</dc:creator>
  <cp:lastModifiedBy>Jan King</cp:lastModifiedBy>
  <cp:revision>87</cp:revision>
  <dcterms:created xsi:type="dcterms:W3CDTF">2014-04-27T18:59:24Z</dcterms:created>
  <dcterms:modified xsi:type="dcterms:W3CDTF">2014-06-04T16:58:30Z</dcterms:modified>
</cp:coreProperties>
</file>